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257" r:id="rId2"/>
    <p:sldId id="258" r:id="rId3"/>
    <p:sldId id="259" r:id="rId4"/>
    <p:sldId id="260" r:id="rId5"/>
    <p:sldId id="261" r:id="rId6"/>
    <p:sldId id="262" r:id="rId7"/>
    <p:sldId id="263" r:id="rId8"/>
    <p:sldId id="264" r:id="rId9"/>
    <p:sldId id="265" r:id="rId10"/>
    <p:sldId id="376" r:id="rId11"/>
    <p:sldId id="266" r:id="rId12"/>
    <p:sldId id="267" r:id="rId13"/>
    <p:sldId id="268" r:id="rId14"/>
    <p:sldId id="269" r:id="rId15"/>
    <p:sldId id="411" r:id="rId16"/>
    <p:sldId id="270" r:id="rId17"/>
    <p:sldId id="271" r:id="rId18"/>
    <p:sldId id="412" r:id="rId19"/>
    <p:sldId id="272" r:id="rId20"/>
    <p:sldId id="394" r:id="rId21"/>
    <p:sldId id="406" r:id="rId22"/>
    <p:sldId id="404" r:id="rId23"/>
    <p:sldId id="405" r:id="rId24"/>
    <p:sldId id="273" r:id="rId25"/>
    <p:sldId id="396" r:id="rId26"/>
    <p:sldId id="274" r:id="rId27"/>
    <p:sldId id="413" r:id="rId28"/>
    <p:sldId id="397" r:id="rId29"/>
    <p:sldId id="275" r:id="rId30"/>
    <p:sldId id="414" r:id="rId31"/>
    <p:sldId id="395" r:id="rId32"/>
    <p:sldId id="407" r:id="rId33"/>
    <p:sldId id="408" r:id="rId34"/>
    <p:sldId id="409" r:id="rId35"/>
    <p:sldId id="276" r:id="rId36"/>
    <p:sldId id="278" r:id="rId37"/>
    <p:sldId id="277" r:id="rId38"/>
    <p:sldId id="401" r:id="rId39"/>
    <p:sldId id="279" r:id="rId40"/>
    <p:sldId id="357" r:id="rId41"/>
    <p:sldId id="358" r:id="rId42"/>
    <p:sldId id="291" r:id="rId43"/>
    <p:sldId id="292" r:id="rId44"/>
    <p:sldId id="399" r:id="rId45"/>
    <p:sldId id="402" r:id="rId46"/>
    <p:sldId id="293" r:id="rId47"/>
    <p:sldId id="393" r:id="rId48"/>
    <p:sldId id="400" r:id="rId49"/>
    <p:sldId id="294" r:id="rId50"/>
    <p:sldId id="295" r:id="rId51"/>
    <p:sldId id="296" r:id="rId52"/>
    <p:sldId id="297" r:id="rId53"/>
    <p:sldId id="298" r:id="rId54"/>
    <p:sldId id="299" r:id="rId55"/>
    <p:sldId id="359" r:id="rId56"/>
    <p:sldId id="354" r:id="rId57"/>
    <p:sldId id="355" r:id="rId58"/>
    <p:sldId id="280" r:id="rId59"/>
    <p:sldId id="281" r:id="rId60"/>
    <p:sldId id="282" r:id="rId61"/>
    <p:sldId id="283" r:id="rId62"/>
    <p:sldId id="284" r:id="rId63"/>
    <p:sldId id="285" r:id="rId64"/>
    <p:sldId id="287" r:id="rId65"/>
    <p:sldId id="286" r:id="rId66"/>
    <p:sldId id="288" r:id="rId67"/>
    <p:sldId id="289" r:id="rId68"/>
    <p:sldId id="290" r:id="rId69"/>
    <p:sldId id="356" r:id="rId70"/>
    <p:sldId id="360" r:id="rId71"/>
    <p:sldId id="361" r:id="rId72"/>
    <p:sldId id="300" r:id="rId73"/>
    <p:sldId id="301" r:id="rId74"/>
    <p:sldId id="302" r:id="rId75"/>
    <p:sldId id="362" r:id="rId76"/>
    <p:sldId id="303" r:id="rId77"/>
    <p:sldId id="363" r:id="rId78"/>
    <p:sldId id="364" r:id="rId79"/>
    <p:sldId id="304" r:id="rId80"/>
    <p:sldId id="305" r:id="rId81"/>
    <p:sldId id="306" r:id="rId82"/>
    <p:sldId id="307" r:id="rId83"/>
    <p:sldId id="308" r:id="rId84"/>
    <p:sldId id="365" r:id="rId85"/>
    <p:sldId id="366" r:id="rId86"/>
    <p:sldId id="367" r:id="rId87"/>
    <p:sldId id="368" r:id="rId88"/>
    <p:sldId id="369" r:id="rId89"/>
    <p:sldId id="309" r:id="rId90"/>
    <p:sldId id="310" r:id="rId91"/>
    <p:sldId id="311" r:id="rId92"/>
    <p:sldId id="370" r:id="rId93"/>
    <p:sldId id="410" r:id="rId94"/>
    <p:sldId id="371" r:id="rId95"/>
    <p:sldId id="372" r:id="rId96"/>
    <p:sldId id="312" r:id="rId97"/>
    <p:sldId id="313" r:id="rId98"/>
    <p:sldId id="314" r:id="rId99"/>
    <p:sldId id="315" r:id="rId100"/>
    <p:sldId id="373" r:id="rId101"/>
    <p:sldId id="377" r:id="rId102"/>
    <p:sldId id="374" r:id="rId103"/>
    <p:sldId id="375" r:id="rId104"/>
    <p:sldId id="316" r:id="rId105"/>
    <p:sldId id="317" r:id="rId106"/>
    <p:sldId id="318" r:id="rId107"/>
    <p:sldId id="378" r:id="rId108"/>
    <p:sldId id="379" r:id="rId109"/>
    <p:sldId id="380" r:id="rId110"/>
    <p:sldId id="319" r:id="rId111"/>
    <p:sldId id="320" r:id="rId112"/>
    <p:sldId id="321" r:id="rId113"/>
    <p:sldId id="322" r:id="rId114"/>
    <p:sldId id="323" r:id="rId115"/>
    <p:sldId id="324" r:id="rId116"/>
    <p:sldId id="325" r:id="rId117"/>
    <p:sldId id="381" r:id="rId118"/>
    <p:sldId id="415" r:id="rId119"/>
    <p:sldId id="382" r:id="rId120"/>
    <p:sldId id="383" r:id="rId121"/>
    <p:sldId id="326" r:id="rId122"/>
    <p:sldId id="327" r:id="rId123"/>
    <p:sldId id="328" r:id="rId124"/>
    <p:sldId id="384" r:id="rId125"/>
    <p:sldId id="385" r:id="rId126"/>
    <p:sldId id="386" r:id="rId127"/>
    <p:sldId id="329" r:id="rId128"/>
    <p:sldId id="330" r:id="rId129"/>
    <p:sldId id="331" r:id="rId130"/>
    <p:sldId id="387" r:id="rId131"/>
    <p:sldId id="388" r:id="rId132"/>
    <p:sldId id="389" r:id="rId133"/>
    <p:sldId id="332" r:id="rId134"/>
    <p:sldId id="333" r:id="rId135"/>
    <p:sldId id="334" r:id="rId136"/>
    <p:sldId id="390" r:id="rId137"/>
    <p:sldId id="391" r:id="rId138"/>
    <p:sldId id="392" r:id="rId139"/>
    <p:sldId id="335" r:id="rId140"/>
    <p:sldId id="336" r:id="rId141"/>
    <p:sldId id="398" r:id="rId142"/>
    <p:sldId id="337" r:id="rId143"/>
    <p:sldId id="338" r:id="rId144"/>
    <p:sldId id="339" r:id="rId145"/>
    <p:sldId id="340" r:id="rId146"/>
    <p:sldId id="341" r:id="rId147"/>
    <p:sldId id="342" r:id="rId148"/>
    <p:sldId id="343" r:id="rId149"/>
    <p:sldId id="344" r:id="rId150"/>
    <p:sldId id="345" r:id="rId151"/>
    <p:sldId id="346" r:id="rId152"/>
    <p:sldId id="347" r:id="rId153"/>
    <p:sldId id="348" r:id="rId154"/>
    <p:sldId id="349" r:id="rId155"/>
    <p:sldId id="350" r:id="rId156"/>
    <p:sldId id="351" r:id="rId157"/>
    <p:sldId id="352" r:id="rId158"/>
    <p:sldId id="353" r:id="rId1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D7D"/>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378" autoAdjust="0"/>
  </p:normalViewPr>
  <p:slideViewPr>
    <p:cSldViewPr snapToGrid="0">
      <p:cViewPr varScale="1">
        <p:scale>
          <a:sx n="64" d="100"/>
          <a:sy n="64" d="100"/>
        </p:scale>
        <p:origin x="13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3F5E9-2370-40F1-8B54-A182CBDF5BCF}"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E395C-519B-4347-B1B5-E87B29C3DC7A}" type="slidenum">
              <a:rPr lang="en-US" smtClean="0"/>
              <a:t>‹#›</a:t>
            </a:fld>
            <a:endParaRPr lang="en-US"/>
          </a:p>
        </p:txBody>
      </p:sp>
    </p:spTree>
    <p:extLst>
      <p:ext uri="{BB962C8B-B14F-4D97-AF65-F5344CB8AC3E}">
        <p14:creationId xmlns:p14="http://schemas.microsoft.com/office/powerpoint/2010/main" val="428377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alesforce.com/service/what-is-customer-service/#:~:text=Customer%20service%20is%20the%20support,helps%20them%20have%20an%20easy%2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otrs.com/otrsmag/configuration-management/" TargetMode="External"/><Relationship Id="rId3" Type="http://schemas.openxmlformats.org/officeDocument/2006/relationships/hyperlink" Target="https://www.itglue.com/blog/how-to-standardize-configuration-management/" TargetMode="External"/><Relationship Id="rId7" Type="http://schemas.openxmlformats.org/officeDocument/2006/relationships/hyperlink" Target="https://www.atlassian.com/microservices/microservices-architecture/configuration-management#:~:text=Manage%20your%20components%20with%20Compass&amp;Read%20more-,Configuration%20management%20helps%20engineering%20teams%20build%20robust%20and%20stable%20systems,for%20CPU%2C%20RAM%2C%20etc."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vmware.com/topics/configuration-management#:~:text=For%20example%2C%20Configuration%20Management%20helps,deployed%20applications%20will%20behave%20in" TargetMode="External"/><Relationship Id="rId5" Type="http://schemas.openxmlformats.org/officeDocument/2006/relationships/hyperlink" Target="https://www.osibeyond.com/blog/configuration-change-management-best-practices-for-smbs/#:~:text=When%20implemented%20correctly%2C%20they%20can,to%20maintain%20control%20over%20your" TargetMode="External"/><Relationship Id="rId10" Type="http://schemas.openxmlformats.org/officeDocument/2006/relationships/hyperlink" Target="https://www.vmware.com/topics/configuration-management#:~:text=By%20doing%20so%2C%20CM%20can,to%20regulatory%20fines%20and%20penalties." TargetMode="External"/><Relationship Id="rId4" Type="http://schemas.openxmlformats.org/officeDocument/2006/relationships/hyperlink" Target="https://www.scalecomputing.com/resources/it-infrastructure-automation-transforming-it-operations-for-the-future#:~:text=By%20automating%20routine%20and%20repetitive,greater%20value%20to%20the%20business." TargetMode="External"/><Relationship Id="rId9" Type="http://schemas.openxmlformats.org/officeDocument/2006/relationships/hyperlink" Target="https://www.upguard.com/blog/5-configuration-management-boss#:~:text=This%20helps%20with%20project%20management,that%20could%20negatively%20impact%20performa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sana.com/resources/business-process-reengineering-bpr#:~:text=1.,change%20is%20concrete%20and%20actionabl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3</a:t>
            </a:fld>
            <a:endParaRPr lang="en-US"/>
          </a:p>
        </p:txBody>
      </p:sp>
    </p:spTree>
    <p:extLst>
      <p:ext uri="{BB962C8B-B14F-4D97-AF65-F5344CB8AC3E}">
        <p14:creationId xmlns:p14="http://schemas.microsoft.com/office/powerpoint/2010/main" val="162051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Calibri" panose="020F0502020204030204" pitchFamily="34" charset="0"/>
                <a:ea typeface="Calibri" panose="020F0502020204030204" pitchFamily="34" charset="0"/>
                <a:cs typeface="Times New Roman" panose="02020603050405020304" pitchFamily="18" charset="0"/>
              </a:rPr>
              <a:t>Getting Started with PCM:</a:t>
            </a:r>
            <a:r>
              <a:rPr lang="en-US" dirty="0">
                <a:effectLst/>
                <a:latin typeface="Calibri" panose="020F0502020204030204" pitchFamily="34" charset="0"/>
                <a:ea typeface="Calibri" panose="020F0502020204030204" pitchFamily="34" charset="0"/>
                <a:cs typeface="Times New Roman" panose="02020603050405020304" pitchFamily="18" charset="0"/>
              </a:rPr>
              <a:t> The first step in implementing ProCM is to identify and prioritize the processes that are critical to the organization's success. Once these processes are defined, they can be documented, analyzed, and optimized using PCM tools and techniques.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What is ProCM?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PCM is a systematic approach (i.e., a set of inter-related processes, management techniques and CM supporting tools) to managing and controlling business and technical processes within an organization to ensure: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they are what they should be;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changes to them are properly evaluated, authorized, implemented, as well as tracked and documented;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all information necessary to define and manage our configurations and data are kept:</a:t>
            </a:r>
          </a:p>
          <a:p>
            <a:pPr marL="9144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current and accurate,</a:t>
            </a:r>
          </a:p>
          <a:p>
            <a:pPr marL="9144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 structured for user’s needs, and</a:t>
            </a:r>
          </a:p>
          <a:p>
            <a:pPr marL="9144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 readily available to all who need to know.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CM ensures processes are well-defined, documented, and consistently executed to achieve desired outcomes.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dirty="0">
                <a:latin typeface="Arial" panose="020B0604020202020204" pitchFamily="34" charset="0"/>
                <a:ea typeface="Calibri" panose="020F0502020204030204" pitchFamily="34" charset="0"/>
                <a:cs typeface="Arial" panose="020B0604020202020204" pitchFamily="34" charset="0"/>
              </a:rPr>
              <a:t>ProCM enhances work-place harmony.</a:t>
            </a: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tab pos="457200" algn="l"/>
              </a:tabLst>
              <a:defRPr/>
            </a:pPr>
            <a:r>
              <a:rPr lang="en-US" sz="1800" kern="100" dirty="0">
                <a:effectLst/>
                <a:latin typeface="Arial" panose="020B0604020202020204" pitchFamily="34" charset="0"/>
                <a:ea typeface="Calibri" panose="020F0502020204030204" pitchFamily="34" charset="0"/>
                <a:cs typeface="Arial" panose="020B0604020202020204" pitchFamily="34" charset="0"/>
              </a:rPr>
              <a:t>The workplace becomes a place where the employees feel valued and fairness is present.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a:t>
            </a:fld>
            <a:endParaRPr lang="en-US"/>
          </a:p>
        </p:txBody>
      </p:sp>
    </p:spTree>
    <p:extLst>
      <p:ext uri="{BB962C8B-B14F-4D97-AF65-F5344CB8AC3E}">
        <p14:creationId xmlns:p14="http://schemas.microsoft.com/office/powerpoint/2010/main" val="17932274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125</a:t>
            </a:fld>
            <a:endParaRPr lang="en-US"/>
          </a:p>
        </p:txBody>
      </p:sp>
    </p:spTree>
    <p:extLst>
      <p:ext uri="{BB962C8B-B14F-4D97-AF65-F5344CB8AC3E}">
        <p14:creationId xmlns:p14="http://schemas.microsoft.com/office/powerpoint/2010/main" val="37337805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Key Performance Indicators (KPIs):</a:t>
            </a:r>
            <a:r>
              <a:rPr lang="en-US" dirty="0"/>
              <a:t> Identify and define the specific metrics that will be used to measure the performance of the process. These KPIs should be aligned with the overall goals and objectives of the process improvement initiative.</a:t>
            </a:r>
          </a:p>
          <a:p>
            <a:r>
              <a:rPr lang="en-US" b="1" dirty="0"/>
              <a:t>Establish Data Collection Methods:</a:t>
            </a:r>
            <a:r>
              <a:rPr lang="en-US" dirty="0"/>
              <a:t> Determine how data related to the KPIs will be collected. This may involve manual data entry, automated data capture through technology systems, or a combination of both.</a:t>
            </a:r>
          </a:p>
          <a:p>
            <a:r>
              <a:rPr lang="en-US" b="1" dirty="0"/>
              <a:t>Implement Data Analysis Tools:</a:t>
            </a:r>
            <a:r>
              <a:rPr lang="en-US" dirty="0"/>
              <a:t> Utilize appropriate tools and techniques to analyze the collected data and generate meaningful insights. This may involve using spreadsheets, statistical software, or business intelligence platforms.</a:t>
            </a:r>
          </a:p>
          <a:p>
            <a:r>
              <a:rPr lang="en-US" b="1" dirty="0"/>
              <a:t>Create Feedback Channels:</a:t>
            </a:r>
            <a:r>
              <a:rPr lang="en-US" dirty="0"/>
              <a:t> Establish channels for gathering feedback from employees, customers, and other stakeholders involved in or impacted by the process. This feedback can provide valuable insights into areas for improvement.</a:t>
            </a:r>
          </a:p>
          <a:p>
            <a:r>
              <a:rPr lang="en-US" b="1" dirty="0"/>
              <a:t>Regular Reviews and Reporting:</a:t>
            </a:r>
            <a:r>
              <a:rPr lang="en-US" dirty="0"/>
              <a:t> Schedule regular reviews of the collected data and feedback to assess progress and identify any potential issues or opportunities for improvement. Communicate findings to relevant stakeholders through clear and concise reports.</a:t>
            </a:r>
          </a:p>
          <a:p>
            <a:r>
              <a:rPr lang="en-US" b="1" dirty="0"/>
              <a:t>Actionable Insights and Adjustments:</a:t>
            </a:r>
            <a:r>
              <a:rPr lang="en-US" dirty="0"/>
              <a:t> Use the insights gained from monitoring and feedback to make informed decisions and implement necessary changes to the process. Continuously iterate and refine the process based on the feedback received.</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127</a:t>
            </a:fld>
            <a:endParaRPr lang="en-US"/>
          </a:p>
        </p:txBody>
      </p:sp>
    </p:spTree>
    <p:extLst>
      <p:ext uri="{BB962C8B-B14F-4D97-AF65-F5344CB8AC3E}">
        <p14:creationId xmlns:p14="http://schemas.microsoft.com/office/powerpoint/2010/main" val="29874012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effectLst/>
              </a:rPr>
              <a:t>PDCA Cycle (Plan-Do-Check-Act):</a:t>
            </a:r>
            <a:r>
              <a:rPr lang="en-US" dirty="0">
                <a:effectLst/>
              </a:rPr>
              <a:t> This foundational iterative method involves systematically planning improvements, implementing them, evaluating the results, and then acting on those learnings to make further adjustments.</a:t>
            </a:r>
          </a:p>
          <a:p>
            <a:pPr rtl="0">
              <a:buFont typeface="Arial" panose="020B0604020202020204" pitchFamily="34" charset="0"/>
              <a:buChar char="•"/>
            </a:pPr>
            <a:r>
              <a:rPr lang="en-US" b="1" dirty="0">
                <a:effectLst/>
              </a:rPr>
              <a:t>Kaizen:</a:t>
            </a:r>
            <a:r>
              <a:rPr lang="en-US" dirty="0">
                <a:effectLst/>
              </a:rPr>
              <a:t> This philosophy emphasizes small, incremental improvements driven by employees at all levels. It fosters a culture of continuous learning and problem-solving.</a:t>
            </a:r>
          </a:p>
          <a:p>
            <a:pPr rtl="0">
              <a:buFont typeface="Arial" panose="020B0604020202020204" pitchFamily="34" charset="0"/>
              <a:buChar char="•"/>
            </a:pPr>
            <a:r>
              <a:rPr lang="en-US" b="1" dirty="0">
                <a:effectLst/>
              </a:rPr>
              <a:t>Six Sigma:</a:t>
            </a:r>
            <a:r>
              <a:rPr lang="en-US" dirty="0">
                <a:effectLst/>
              </a:rPr>
              <a:t> A data-driven methodology focused on minimizing defects and variation in processes. Six Sigma projects often use the DMAIC framework (Define, Measure, Analyze, Improve, Control) to systematically address problems.</a:t>
            </a:r>
          </a:p>
          <a:p>
            <a:pPr rtl="0">
              <a:buFont typeface="Arial" panose="020B0604020202020204" pitchFamily="34" charset="0"/>
              <a:buChar char="•"/>
            </a:pPr>
            <a:r>
              <a:rPr lang="en-US" b="1" dirty="0">
                <a:effectLst/>
              </a:rPr>
              <a:t>Lean Manufacturing:</a:t>
            </a:r>
            <a:r>
              <a:rPr lang="en-US" dirty="0">
                <a:effectLst/>
              </a:rPr>
              <a:t> This approach centers on eliminating waste (</a:t>
            </a:r>
            <a:r>
              <a:rPr lang="en-US" dirty="0" err="1">
                <a:effectLst/>
              </a:rPr>
              <a:t>muda</a:t>
            </a:r>
            <a:r>
              <a:rPr lang="en-US" dirty="0">
                <a:effectLst/>
              </a:rPr>
              <a:t>) in all its forms, from unnecessary motion to overproduction. Lean tools like value stream mapping help visualize and streamline processes.</a:t>
            </a:r>
          </a:p>
          <a:p>
            <a:pPr rtl="0">
              <a:buFont typeface="Arial" panose="020B0604020202020204" pitchFamily="34" charset="0"/>
              <a:buChar char="•"/>
            </a:pPr>
            <a:r>
              <a:rPr lang="en-US" b="1" dirty="0">
                <a:effectLst/>
              </a:rPr>
              <a:t>Total Quality Management (TQM):</a:t>
            </a:r>
            <a:r>
              <a:rPr lang="en-US" dirty="0">
                <a:effectLst/>
              </a:rPr>
              <a:t> A management philosophy focused on customer satisfaction and continuous improvement through the involvement of all employees. TQM emphasizes quality in all aspects of an organization's operations.</a:t>
            </a:r>
          </a:p>
          <a:p>
            <a:pPr rtl="0">
              <a:buFont typeface="Arial" panose="020B0604020202020204" pitchFamily="34" charset="0"/>
              <a:buChar char="•"/>
            </a:pPr>
            <a:r>
              <a:rPr lang="en-US" b="1" dirty="0">
                <a:effectLst/>
              </a:rPr>
              <a:t>Value Stream Mapping:</a:t>
            </a:r>
            <a:r>
              <a:rPr lang="en-US" dirty="0">
                <a:effectLst/>
              </a:rPr>
              <a:t> A visual tool that maps the flow of materials and information required to deliver a product or service. It helps identify waste and opportunities for process improvement.</a:t>
            </a:r>
          </a:p>
          <a:p>
            <a:pPr rtl="0">
              <a:buFont typeface="Arial" panose="020B0604020202020204" pitchFamily="34" charset="0"/>
              <a:buChar char="•"/>
            </a:pPr>
            <a:endParaRPr lang="en-US" dirty="0">
              <a:effectLst/>
            </a:endParaRPr>
          </a:p>
          <a:p>
            <a:pPr rtl="0"/>
            <a:r>
              <a:rPr lang="en-US" dirty="0">
                <a:effectLst/>
              </a:rPr>
              <a:t>Kaizen and Six Sigma are just two examples within a broader array of continuous improvement techniques available to organizations. The best approach will depend on the specific context and goals.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128</a:t>
            </a:fld>
            <a:endParaRPr lang="en-US"/>
          </a:p>
        </p:txBody>
      </p:sp>
    </p:spTree>
    <p:extLst>
      <p:ext uri="{BB962C8B-B14F-4D97-AF65-F5344CB8AC3E}">
        <p14:creationId xmlns:p14="http://schemas.microsoft.com/office/powerpoint/2010/main" val="30916064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Embed a Culture of Continuous Improvement:</a:t>
            </a:r>
            <a:r>
              <a:rPr lang="en-US" dirty="0"/>
              <a:t> Foster an organizational culture where continuous improvement is valued and encouraged. This empowers employees to identify areas for ongoing optimization and ensures that the gains from BPR are not lost over time.</a:t>
            </a:r>
          </a:p>
          <a:p>
            <a:pPr>
              <a:buFont typeface="+mj-lt"/>
              <a:buAutoNum type="arabicPeriod"/>
            </a:pPr>
            <a:endParaRPr lang="en-US" dirty="0"/>
          </a:p>
          <a:p>
            <a:pPr>
              <a:buFont typeface="+mj-lt"/>
              <a:buAutoNum type="arabicPeriod"/>
            </a:pPr>
            <a:r>
              <a:rPr lang="en-US" b="1" dirty="0"/>
              <a:t>Establish Clear Metrics and Monitoring Systems:</a:t>
            </a:r>
            <a:r>
              <a:rPr lang="en-US" dirty="0"/>
              <a:t> Implement a system for tracking key performance indicators (KPIs) and regularly monitoring process performance. This allows you to identify any deviations or areas where improvements are slipping, enabling timely corrective action.</a:t>
            </a:r>
          </a:p>
          <a:p>
            <a:pPr>
              <a:buFont typeface="+mj-lt"/>
              <a:buAutoNum type="arabicPeriod"/>
            </a:pPr>
            <a:endParaRPr lang="en-US" dirty="0"/>
          </a:p>
          <a:p>
            <a:pPr>
              <a:buFont typeface="+mj-lt"/>
              <a:buAutoNum type="arabicPeriod"/>
            </a:pPr>
            <a:r>
              <a:rPr lang="en-US" b="1" dirty="0"/>
              <a:t>Provide Ongoing Training and Development:</a:t>
            </a:r>
            <a:r>
              <a:rPr lang="en-US" dirty="0"/>
              <a:t> Ensure that employees receive ongoing training and development to keep their skills and knowledge up-to-date with evolving processes and technologies. This helps them remain engaged and effective in their roles.</a:t>
            </a:r>
          </a:p>
          <a:p>
            <a:pPr>
              <a:buFont typeface="+mj-lt"/>
              <a:buAutoNum type="arabicPeriod"/>
            </a:pPr>
            <a:endParaRPr lang="en-US" dirty="0"/>
          </a:p>
          <a:p>
            <a:pPr>
              <a:buFont typeface="+mj-lt"/>
              <a:buAutoNum type="arabicPeriod"/>
            </a:pPr>
            <a:r>
              <a:rPr lang="en-US" b="1" dirty="0"/>
              <a:t>Encourage Employee Engagement and Ownership:</a:t>
            </a:r>
            <a:r>
              <a:rPr lang="en-US" dirty="0"/>
              <a:t> Foster a sense of ownership among employees for the redesigned processes. Empower them to suggest and implement improvements, and recognize and reward their contributions.</a:t>
            </a:r>
          </a:p>
          <a:p>
            <a:pPr>
              <a:buFont typeface="+mj-lt"/>
              <a:buAutoNum type="arabicPeriod"/>
            </a:pPr>
            <a:endParaRPr lang="en-US" dirty="0"/>
          </a:p>
          <a:p>
            <a:pPr>
              <a:buFont typeface="+mj-lt"/>
              <a:buAutoNum type="arabicPeriod"/>
            </a:pPr>
            <a:r>
              <a:rPr lang="en-US" b="1" dirty="0"/>
              <a:t>Regularly Review and Adapt Processes:</a:t>
            </a:r>
            <a:r>
              <a:rPr lang="en-US" dirty="0"/>
              <a:t> Periodically review the redesigned processes to ensure they remain aligned with business goals and customer needs. Adapt and refine processes as necessary to respond to changing circumstances and maintain optimal performance.</a:t>
            </a:r>
          </a:p>
          <a:p>
            <a:pPr>
              <a:buFont typeface="+mj-lt"/>
              <a:buAutoNum type="arabicPeriod"/>
            </a:pPr>
            <a:endParaRPr lang="en-US" dirty="0"/>
          </a:p>
          <a:p>
            <a:pPr>
              <a:buFont typeface="+mj-lt"/>
              <a:buAutoNum type="arabicPeriod"/>
            </a:pPr>
            <a:r>
              <a:rPr lang="en-US" b="1" dirty="0"/>
              <a:t>Celebrate Successes and Share Lessons Learned:</a:t>
            </a:r>
            <a:r>
              <a:rPr lang="en-US" dirty="0"/>
              <a:t> Recognize and celebrate successes achieved through BPR initiatives. Share lessons learned and best practices across the organization to promote a culture of continuous learning and improvement.</a:t>
            </a:r>
          </a:p>
          <a:p>
            <a:pPr>
              <a:buFont typeface="+mj-lt"/>
              <a:buAutoNum type="arabicPeriod"/>
            </a:pPr>
            <a:endParaRPr lang="en-US" dirty="0"/>
          </a:p>
          <a:p>
            <a:r>
              <a:rPr lang="en-US" dirty="0"/>
              <a:t>By implementing these strategies, organizations can increase the likelihood of sustaining the benefits of BPR initiatives and ensuring ongoing success in the long term.</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129</a:t>
            </a:fld>
            <a:endParaRPr lang="en-US"/>
          </a:p>
        </p:txBody>
      </p:sp>
    </p:spTree>
    <p:extLst>
      <p:ext uri="{BB962C8B-B14F-4D97-AF65-F5344CB8AC3E}">
        <p14:creationId xmlns:p14="http://schemas.microsoft.com/office/powerpoint/2010/main" val="29598544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130</a:t>
            </a:fld>
            <a:endParaRPr lang="en-US"/>
          </a:p>
        </p:txBody>
      </p:sp>
    </p:spTree>
    <p:extLst>
      <p:ext uri="{BB962C8B-B14F-4D97-AF65-F5344CB8AC3E}">
        <p14:creationId xmlns:p14="http://schemas.microsoft.com/office/powerpoint/2010/main" val="5730258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131</a:t>
            </a:fld>
            <a:endParaRPr lang="en-US"/>
          </a:p>
        </p:txBody>
      </p:sp>
    </p:spTree>
    <p:extLst>
      <p:ext uri="{BB962C8B-B14F-4D97-AF65-F5344CB8AC3E}">
        <p14:creationId xmlns:p14="http://schemas.microsoft.com/office/powerpoint/2010/main" val="36074299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Ford Motor Company (Accounts Payable):</a:t>
            </a:r>
            <a:r>
              <a:rPr lang="en-US" dirty="0"/>
              <a:t> In the 1980s, Ford famously reengineered its Accounts Payable process, reducing headcount from 500 to just 5 employees. This dramatic improvement was achieved by automating manual tasks, streamlining workflows, and eliminating unnecessary steps.</a:t>
            </a:r>
          </a:p>
          <a:p>
            <a:pPr>
              <a:buFont typeface="+mj-lt"/>
              <a:buAutoNum type="arabicPeriod"/>
            </a:pPr>
            <a:r>
              <a:rPr lang="en-US" b="1" dirty="0"/>
              <a:t>Taco Bell:</a:t>
            </a:r>
            <a:r>
              <a:rPr lang="en-US" dirty="0"/>
              <a:t> The fast-food chain implemented BPR to redesign its restaurant operations, shifting food preparation to centralized commissaries. This change resulted in significant cost savings, improved food quality, and faster service.   </a:t>
            </a:r>
          </a:p>
          <a:p>
            <a:pPr>
              <a:buFont typeface="+mj-lt"/>
              <a:buAutoNum type="arabicPeriod"/>
            </a:pPr>
            <a:r>
              <a:rPr lang="en-US" b="1" dirty="0"/>
              <a:t>Procter &amp; Gamble (Order Fulfillment):</a:t>
            </a:r>
            <a:r>
              <a:rPr lang="en-US" dirty="0"/>
              <a:t> P&amp;G reengineered its order fulfillment process, reducing the time it took to get products from factories to shelves. This led to improved inventory management, reduced costs, and increased customer satisfaction.</a:t>
            </a:r>
          </a:p>
          <a:p>
            <a:pPr>
              <a:buFont typeface="+mj-lt"/>
              <a:buAutoNum type="arabicPeriod"/>
            </a:pPr>
            <a:r>
              <a:rPr lang="en-US" b="1" dirty="0"/>
              <a:t>IBM (Credit Authorization):</a:t>
            </a:r>
            <a:r>
              <a:rPr lang="en-US" dirty="0"/>
              <a:t> IBM reengineered its credit authorization process, reducing the time it took to approve credit applications from several days to just a few hours. This improvement led to increased sales and improved customer service.</a:t>
            </a:r>
          </a:p>
          <a:p>
            <a:pPr>
              <a:buFont typeface="+mj-lt"/>
              <a:buAutoNum type="arabicPeriod"/>
            </a:pPr>
            <a:r>
              <a:rPr lang="en-US" b="1" dirty="0"/>
              <a:t>Hallmark (Product Development):</a:t>
            </a:r>
            <a:r>
              <a:rPr lang="en-US" dirty="0"/>
              <a:t> Hallmark reengineered its product development process, reducing the time it took to bring new greeting cards to market. This change resulted in increased sales and market share.   </a:t>
            </a:r>
          </a:p>
          <a:p>
            <a:pPr>
              <a:buFont typeface="+mj-lt"/>
              <a:buAutoNum type="arabicPeriod"/>
            </a:pPr>
            <a:r>
              <a:rPr lang="en-US" b="1" dirty="0"/>
              <a:t>Kodak (Film Manufacturing):</a:t>
            </a:r>
            <a:r>
              <a:rPr lang="en-US" dirty="0"/>
              <a:t> Kodak reengineered its film manufacturing process, significantly reducing production costs and improving product quality. This enabled Kodak to maintain its competitive advantage in the face of growing digital photography.</a:t>
            </a:r>
          </a:p>
          <a:p>
            <a:r>
              <a:rPr lang="en-US" dirty="0"/>
              <a:t>These case studies illustrate the potential for BPR to achieve breakthrough improvements in various industries. By fundamentally rethinking and redesigning core processes, organizations can achieve significant gains in efficiency, cost reduction, quality, and customer satisfaction.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133</a:t>
            </a:fld>
            <a:endParaRPr lang="en-US"/>
          </a:p>
        </p:txBody>
      </p:sp>
    </p:spTree>
    <p:extLst>
      <p:ext uri="{BB962C8B-B14F-4D97-AF65-F5344CB8AC3E}">
        <p14:creationId xmlns:p14="http://schemas.microsoft.com/office/powerpoint/2010/main" val="19047885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134</a:t>
            </a:fld>
            <a:endParaRPr lang="en-US"/>
          </a:p>
        </p:txBody>
      </p:sp>
    </p:spTree>
    <p:extLst>
      <p:ext uri="{BB962C8B-B14F-4D97-AF65-F5344CB8AC3E}">
        <p14:creationId xmlns:p14="http://schemas.microsoft.com/office/powerpoint/2010/main" val="35906990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136</a:t>
            </a:fld>
            <a:endParaRPr lang="en-US"/>
          </a:p>
        </p:txBody>
      </p:sp>
    </p:spTree>
    <p:extLst>
      <p:ext uri="{BB962C8B-B14F-4D97-AF65-F5344CB8AC3E}">
        <p14:creationId xmlns:p14="http://schemas.microsoft.com/office/powerpoint/2010/main" val="6955393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Continuous Improvement Mindset:</a:t>
            </a:r>
            <a:r>
              <a:rPr lang="en-US" dirty="0"/>
              <a:t> CPI is an ongoing journey, not a one-time project. It emphasizes the importance of constantly seeking opportunities for improvement and fostering a culture of innovation and learning.</a:t>
            </a:r>
          </a:p>
          <a:p>
            <a:r>
              <a:rPr lang="en-US" b="1" dirty="0"/>
              <a:t>Process-Centric Approach:</a:t>
            </a:r>
            <a:r>
              <a:rPr lang="en-US" dirty="0"/>
              <a:t> CPI focuses on understanding and optimizing processes, rather than simply addressing individual tasks or symptoms. By analyzing the entire process, organizations can identify root causes of problems and implement systemic solutions.</a:t>
            </a:r>
          </a:p>
          <a:p>
            <a:r>
              <a:rPr lang="en-US" b="1" dirty="0"/>
              <a:t>Data-Driven Decision Making:</a:t>
            </a:r>
            <a:r>
              <a:rPr lang="en-US" dirty="0"/>
              <a:t> CPI relies on data and evidence to guide improvement efforts. By collecting and analyzing data, organizations can identify areas for improvement, measure the impact of changes, and make informed decisions.</a:t>
            </a:r>
          </a:p>
          <a:p>
            <a:r>
              <a:rPr lang="en-US" b="1" dirty="0"/>
              <a:t>Employee Engagement:</a:t>
            </a:r>
            <a:r>
              <a:rPr lang="en-US" dirty="0"/>
              <a:t> CPI empowers employees to participate in the improvement process, recognizing their valuable insights and expertise. This fosters a sense of ownership and engagement, leading to better solutions and sustainable results.</a:t>
            </a:r>
          </a:p>
          <a:p>
            <a:r>
              <a:rPr lang="en-US" b="1" dirty="0"/>
              <a:t>Customer Focus:</a:t>
            </a:r>
            <a:r>
              <a:rPr lang="en-US" dirty="0"/>
              <a:t> CPI prioritizes meeting or exceeding customer expectations. By understanding customer needs and feedback, organizations can design processes and products that deliver greater value and enhance customer satisfaction.</a:t>
            </a:r>
          </a:p>
          <a:p>
            <a:r>
              <a:rPr lang="en-US" b="1" dirty="0"/>
              <a:t>Adaptability and Resilience:</a:t>
            </a:r>
            <a:r>
              <a:rPr lang="en-US" dirty="0"/>
              <a:t> CPI enables organizations to adapt to change and remain competitive in a dynamic environment. By continuously improving their processes and products, organizations can stay ahead of the curve and respond effectively to evolving market conditions and customer demands.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139</a:t>
            </a:fld>
            <a:endParaRPr lang="en-US"/>
          </a:p>
        </p:txBody>
      </p:sp>
    </p:spTree>
    <p:extLst>
      <p:ext uri="{BB962C8B-B14F-4D97-AF65-F5344CB8AC3E}">
        <p14:creationId xmlns:p14="http://schemas.microsoft.com/office/powerpoint/2010/main" val="389070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en-US" sz="1200" b="1" dirty="0">
                <a:ea typeface="Calibri" panose="020F0502020204030204" pitchFamily="34" charset="0"/>
              </a:rPr>
              <a:t>Why ProCM is Important:</a:t>
            </a:r>
            <a:r>
              <a:rPr lang="en-US" sz="1200" dirty="0">
                <a:ea typeface="Calibri" panose="020F0502020204030204" pitchFamily="34" charset="0"/>
              </a:rPr>
              <a:t> ProCM is crucial for maintaining operational efficiency, ensuring regulatory compliance, real-time communication, and facilitating continuous improvement initiatives. It helps organizations reduce errors, minimize risks, and improve overall performance. Processes are an enterprises most valuable IP.</a:t>
            </a:r>
          </a:p>
          <a:p>
            <a:pPr marL="342900" indent="-342900">
              <a:lnSpc>
                <a:spcPct val="107000"/>
              </a:lnSpc>
              <a:spcBef>
                <a:spcPts val="0"/>
              </a:spcBef>
              <a:spcAft>
                <a:spcPts val="800"/>
              </a:spcAft>
              <a:buSzPts val="1000"/>
              <a:buFont typeface="Symbol" panose="05050102010706020507" pitchFamily="18" charset="2"/>
              <a:buChar char=""/>
              <a:tabLst>
                <a:tab pos="457200" algn="l"/>
              </a:tabLst>
            </a:pPr>
            <a:endParaRPr lang="en-US" sz="1200" dirty="0">
              <a:ea typeface="Calibri" panose="020F0502020204030204" pitchFamily="34" charset="0"/>
            </a:endParaRP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a typeface="Calibri" panose="020F0502020204030204" pitchFamily="34" charset="0"/>
              </a:rPr>
              <a:t>Key Component(s) of ProCM:</a:t>
            </a:r>
            <a:r>
              <a:rPr lang="en-US" sz="1200" dirty="0">
                <a:ea typeface="Calibri" panose="020F0502020204030204" pitchFamily="34" charset="0"/>
              </a:rPr>
              <a:t> Communication; ProCM encompasses various elements, including process modeling (e.g., flow, inputs, outputs, controls, resources), documentation, version control, change management, and verification all real-time if appropriate.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These components work together to create a structured framework for managing and communicating process(es) insight, oversight, knowledge throughout their lifecycle.</a:t>
            </a:r>
          </a:p>
          <a:p>
            <a:pPr marL="342900" indent="-342900">
              <a:lnSpc>
                <a:spcPct val="107000"/>
              </a:lnSpc>
              <a:spcBef>
                <a:spcPts val="0"/>
              </a:spcBef>
              <a:spcAft>
                <a:spcPts val="800"/>
              </a:spcAft>
              <a:buSzPts val="1000"/>
              <a:buFont typeface="Symbol" panose="05050102010706020507" pitchFamily="18" charset="2"/>
              <a:buChar char=""/>
              <a:tabLst>
                <a:tab pos="457200" algn="l"/>
              </a:tabLst>
            </a:pPr>
            <a:endParaRPr lang="en-US" sz="1200" dirty="0">
              <a:ea typeface="Calibri" panose="020F0502020204030204" pitchFamily="34" charset="0"/>
            </a:endParaRP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a typeface="Calibri" panose="020F0502020204030204" pitchFamily="34" charset="0"/>
              </a:rPr>
              <a:t>Benefits of ProCM:</a:t>
            </a:r>
            <a:r>
              <a:rPr lang="en-US" sz="1200" dirty="0">
                <a:ea typeface="Calibri" panose="020F0502020204030204" pitchFamily="34" charset="0"/>
              </a:rPr>
              <a:t> Implementing ProCM can lead to improved process efficiency, enhanced quality control, increased transparency, improved communications, better decision-making, and reduced costs. It can also help organizations adapt more effectively to changing business needs and regulatory requirements.</a:t>
            </a:r>
          </a:p>
        </p:txBody>
      </p:sp>
      <p:sp>
        <p:nvSpPr>
          <p:cNvPr id="4" name="Slide Number Placeholder 3"/>
          <p:cNvSpPr>
            <a:spLocks noGrp="1"/>
          </p:cNvSpPr>
          <p:nvPr>
            <p:ph type="sldNum" sz="quarter" idx="5"/>
          </p:nvPr>
        </p:nvSpPr>
        <p:spPr/>
        <p:txBody>
          <a:bodyPr/>
          <a:lstStyle/>
          <a:p>
            <a:fld id="{90BE395C-519B-4347-B1B5-E87B29C3DC7A}" type="slidenum">
              <a:rPr lang="en-US" smtClean="0"/>
              <a:t>14</a:t>
            </a:fld>
            <a:endParaRPr lang="en-US"/>
          </a:p>
        </p:txBody>
      </p:sp>
    </p:spTree>
    <p:extLst>
      <p:ext uri="{BB962C8B-B14F-4D97-AF65-F5344CB8AC3E}">
        <p14:creationId xmlns:p14="http://schemas.microsoft.com/office/powerpoint/2010/main" val="28784219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user story is the processes. It has a beginning and it has an end or desired outcome. Like a process, user stories have activities and flow, they have inputs to accomplish activities with, it describes work products resulting from managed activities. Also, like process’, user stories contain detail regarding resources required, and influencing controls (e.g., governance). So why not capture and distill your user stories into an environment where they can be quantified and managed in a way that provides not only enduring truth, trust, and traceability, but also results in efficient, effective, lean, resilient, financially responsible, and profitable business and technical operations. Let your enterprises most valuable asset work for you, manage your processes brilliantly with Orpheus.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141</a:t>
            </a:fld>
            <a:endParaRPr lang="en-US"/>
          </a:p>
        </p:txBody>
      </p:sp>
    </p:spTree>
    <p:extLst>
      <p:ext uri="{BB962C8B-B14F-4D97-AF65-F5344CB8AC3E}">
        <p14:creationId xmlns:p14="http://schemas.microsoft.com/office/powerpoint/2010/main" val="17550361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157</a:t>
            </a:fld>
            <a:endParaRPr lang="en-US"/>
          </a:p>
        </p:txBody>
      </p:sp>
    </p:spTree>
    <p:extLst>
      <p:ext uri="{BB962C8B-B14F-4D97-AF65-F5344CB8AC3E}">
        <p14:creationId xmlns:p14="http://schemas.microsoft.com/office/powerpoint/2010/main" val="134128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7EB03-A4FD-072B-31E8-5F12AC82D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285CC-2B75-0F31-BF63-7ADC6C248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EF6D7-C350-2D0B-0642-113D547105AC}"/>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providing the appropriate discipline/rigor to the processes our organization executes, Configuration Management enables the organization to appropriately understand, quantify, and manage 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services, capabilities, and activities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offered by and/or engaged with by our organization. (Click)</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Why is this important? (Click)</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Services, capabilities, and activities account for approximately 77% of the United States GDP (i.e., over $21 billion USD) (Click)  and 65% globally (i.e., over $75 billion USD). Providing “service” is the goal of the functional areas of an organization (e.g., Engineering, Manufacturing, Quality Assurance, Human Resources, Information Technology, finance, etc.).</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Quantifying services down to the processes and constitute components (i.e., steps and decisions, as well as the life cycle product information) level provides an integrated single source of truth framework for our enterprises most valuable Intellectual Property assets;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services and processes utilized and provided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constituting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recipes for enterprise operation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desired outcomes we aspire to reach each day per our role.</a:t>
            </a:r>
          </a:p>
          <a:p>
            <a:pPr marL="0" indent="0">
              <a:lnSpc>
                <a:spcPct val="107000"/>
              </a:lnSpc>
              <a:spcBef>
                <a:spcPts val="0"/>
              </a:spcBef>
              <a:spcAft>
                <a:spcPts val="800"/>
              </a:spcAft>
              <a:buSzPts val="1000"/>
              <a:buFont typeface="Symbol" panose="05050102010706020507" pitchFamily="18" charset="2"/>
              <a:buNone/>
              <a:tabLst>
                <a:tab pos="457200" algn="l"/>
              </a:tabLst>
            </a:pPr>
            <a:endParaRPr lang="en-US" sz="1200" dirty="0">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D031515-C7F0-221E-E772-B5F18D50FD9C}"/>
              </a:ext>
            </a:extLst>
          </p:cNvPr>
          <p:cNvSpPr>
            <a:spLocks noGrp="1"/>
          </p:cNvSpPr>
          <p:nvPr>
            <p:ph type="sldNum" sz="quarter" idx="5"/>
          </p:nvPr>
        </p:nvSpPr>
        <p:spPr/>
        <p:txBody>
          <a:bodyPr/>
          <a:lstStyle/>
          <a:p>
            <a:fld id="{90BE395C-519B-4347-B1B5-E87B29C3DC7A}" type="slidenum">
              <a:rPr lang="en-US" smtClean="0"/>
              <a:t>15</a:t>
            </a:fld>
            <a:endParaRPr lang="en-US"/>
          </a:p>
        </p:txBody>
      </p:sp>
    </p:spTree>
    <p:extLst>
      <p:ext uri="{BB962C8B-B14F-4D97-AF65-F5344CB8AC3E}">
        <p14:creationId xmlns:p14="http://schemas.microsoft.com/office/powerpoint/2010/main" val="2616672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ts val="600"/>
              </a:spcAft>
              <a:buClrTx/>
              <a:buSzTx/>
              <a:buFontTx/>
              <a:buNone/>
              <a:tabLst/>
              <a:defRPr/>
            </a:pPr>
            <a:r>
              <a:rPr lang="en-US" sz="1400" b="1" dirty="0"/>
              <a:t>What is a Service?</a:t>
            </a:r>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In the context of Business Process </a:t>
            </a:r>
            <a:r>
              <a:rPr kumimoji="0" lang="en-US" altLang="en-US" b="0" i="0" u="none" strike="noStrike" cap="none" normalizeH="0" baseline="0" dirty="0">
                <a:ln>
                  <a:noFill/>
                </a:ln>
                <a:solidFill>
                  <a:schemeClr val="tx1"/>
                </a:solidFill>
                <a:effectLst/>
                <a:latin typeface="Arial" panose="020B0604020202020204" pitchFamily="34" charset="0"/>
              </a:rPr>
              <a:t>Engineering/Reengineering </a:t>
            </a:r>
            <a:r>
              <a:rPr kumimoji="0" lang="en-US" altLang="en-US" sz="1200" b="0" i="0" u="none" strike="noStrike" cap="none" normalizeH="0" baseline="0" dirty="0">
                <a:ln>
                  <a:noFill/>
                </a:ln>
                <a:solidFill>
                  <a:schemeClr val="tx1"/>
                </a:solidFill>
                <a:effectLst/>
                <a:latin typeface="Arial" panose="020B0604020202020204" pitchFamily="34" charset="0"/>
              </a:rPr>
              <a:t>(BPR), a </a:t>
            </a:r>
            <a:r>
              <a:rPr kumimoji="0" lang="en-US" altLang="en-US" sz="1200" b="1" i="0" u="none" strike="noStrike" cap="none" normalizeH="0" baseline="0" dirty="0">
                <a:ln>
                  <a:noFill/>
                </a:ln>
                <a:solidFill>
                  <a:schemeClr val="tx1"/>
                </a:solidFill>
                <a:effectLst/>
                <a:latin typeface="Arial" panose="020B0604020202020204" pitchFamily="34" charset="0"/>
              </a:rPr>
              <a:t>service</a:t>
            </a:r>
            <a:r>
              <a:rPr kumimoji="0" lang="en-US" altLang="en-US" sz="1200" b="0" i="0" u="none" strike="noStrike" cap="none" normalizeH="0" baseline="0" dirty="0">
                <a:ln>
                  <a:noFill/>
                </a:ln>
                <a:solidFill>
                  <a:schemeClr val="tx1"/>
                </a:solidFill>
                <a:effectLst/>
                <a:latin typeface="Arial" panose="020B0604020202020204" pitchFamily="34" charset="0"/>
              </a:rPr>
              <a:t> refers to any value-adding activity, process, or task performed by an organization to meet the needs and expectations of its customers. </a:t>
            </a:r>
          </a:p>
          <a:p>
            <a:pPr marL="0" marR="0" lvl="0" indent="0" algn="l" defTabSz="914400" rtl="0" eaLnBrk="0" fontAlgn="base" latinLnBrk="0" hangingPunct="0">
              <a:lnSpc>
                <a:spcPct val="100000"/>
              </a:lnSpc>
              <a:spcBef>
                <a:spcPts val="600"/>
              </a:spcBef>
              <a:spcAft>
                <a:spcPts val="60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During BPR initiatives (which many of you have, or have had going on within your organizations), services are often scrutinized to identify areas for improvement or redesign. This may involve eliminating unnecessary steps, automating manual tasks, or rethinking the entire service delivery model to achieve greater efficiency, cost-effectiveness, and customer satisfaction.</a:t>
            </a:r>
          </a:p>
          <a:p>
            <a:pPr marL="0" marR="0" lvl="0" indent="0" algn="l" defTabSz="914400" rtl="0" eaLnBrk="0" fontAlgn="base" latinLnBrk="0" hangingPunct="0">
              <a:lnSpc>
                <a:spcPct val="100000"/>
              </a:lnSpc>
              <a:spcBef>
                <a:spcPts val="600"/>
              </a:spcBef>
              <a:spcAft>
                <a:spcPts val="60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focus on services in BPR is driven by the recognition that they play a crucial role in creating value for customers and differentiating an organization from its competitors. </a:t>
            </a:r>
          </a:p>
          <a:p>
            <a:pPr marL="0" marR="0" lvl="0" indent="0" algn="l" defTabSz="914400" rtl="0" eaLnBrk="0" fontAlgn="base" latinLnBrk="0" hangingPunct="0">
              <a:lnSpc>
                <a:spcPct val="100000"/>
              </a:lnSpc>
              <a:spcBef>
                <a:spcPts val="600"/>
              </a:spcBef>
              <a:spcAft>
                <a:spcPts val="60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By optimizing its services, a company can enhance the customer experience, improve its operational efficiency, and ultimately achieve a competitive advantage.</a:t>
            </a:r>
          </a:p>
          <a:p>
            <a:endParaRPr lang="en-US" dirty="0"/>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Services can be tangible or intangible and can encompass a wide range of offerings, such as:</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Customer service:</a:t>
            </a:r>
            <a:r>
              <a:rPr kumimoji="0" lang="en-US" altLang="en-US" sz="1200" b="0" i="0" u="none" strike="noStrike" cap="none" normalizeH="0" baseline="0" dirty="0">
                <a:ln>
                  <a:noFill/>
                </a:ln>
                <a:solidFill>
                  <a:schemeClr val="tx1"/>
                </a:solidFill>
                <a:effectLst/>
                <a:latin typeface="Arial" panose="020B0604020202020204" pitchFamily="34" charset="0"/>
              </a:rPr>
              <a:t> Providing assistance, support, and information to customers.    </a:t>
            </a:r>
            <a:endParaRPr kumimoji="0" lang="en-US" altLang="en-US" sz="1200" b="0" i="0" u="none" strike="noStrike" cap="none" normalizeH="0" baseline="0" dirty="0">
              <a:ln>
                <a:noFill/>
              </a:ln>
              <a:solidFill>
                <a:schemeClr val="tx1"/>
              </a:solidFill>
              <a:effectLst/>
              <a:latin typeface="Arial" panose="020B0604020202020204" pitchFamily="34" charset="0"/>
              <a:hlinkClick r:id="rId3"/>
            </a:endParaRP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Product or service delivery:</a:t>
            </a:r>
            <a:r>
              <a:rPr kumimoji="0" lang="en-US" altLang="en-US" sz="1200" b="0" i="0" u="none" strike="noStrike" cap="none" normalizeH="0" baseline="0" dirty="0">
                <a:ln>
                  <a:noFill/>
                </a:ln>
                <a:solidFill>
                  <a:schemeClr val="tx1"/>
                </a:solidFill>
                <a:effectLst/>
                <a:latin typeface="Arial" panose="020B0604020202020204" pitchFamily="34" charset="0"/>
              </a:rPr>
              <a:t> Fulfilling customer orders, providing installations, or delivering ongoing support. </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Information processing:</a:t>
            </a:r>
            <a:r>
              <a:rPr kumimoji="0" lang="en-US" altLang="en-US" sz="1200" b="0" i="0" u="none" strike="noStrike" cap="none" normalizeH="0" baseline="0" dirty="0">
                <a:ln>
                  <a:noFill/>
                </a:ln>
                <a:solidFill>
                  <a:schemeClr val="tx1"/>
                </a:solidFill>
                <a:effectLst/>
                <a:latin typeface="Arial" panose="020B0604020202020204" pitchFamily="34" charset="0"/>
              </a:rPr>
              <a:t> Handling and analyzing customer data, generating reports, or managing information systems. </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Decision-making:</a:t>
            </a:r>
            <a:r>
              <a:rPr kumimoji="0" lang="en-US" altLang="en-US" sz="1200" b="0" i="0" u="none" strike="noStrike" cap="none" normalizeH="0" baseline="0" dirty="0">
                <a:ln>
                  <a:noFill/>
                </a:ln>
                <a:solidFill>
                  <a:schemeClr val="tx1"/>
                </a:solidFill>
                <a:effectLst/>
                <a:latin typeface="Arial" panose="020B0604020202020204" pitchFamily="34" charset="0"/>
              </a:rPr>
              <a:t> Approving requests, resolving issues, or making strategic choices that impact the customer experience. </a:t>
            </a:r>
          </a:p>
          <a:p>
            <a:pPr marL="0" marR="0" lvl="0" indent="0" algn="l" defTabSz="914400" rtl="0" eaLnBrk="0" fontAlgn="base" latinLnBrk="0" hangingPunct="0">
              <a:lnSpc>
                <a:spcPct val="100000"/>
              </a:lnSpc>
              <a:spcBef>
                <a:spcPts val="600"/>
              </a:spcBef>
              <a:spcAft>
                <a:spcPts val="60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Services can be decomposed in a number of ways. </a:t>
            </a:r>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-infusion/CMPIC decompose services into capabilities, into activities, into processes. </a:t>
            </a:r>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Truth be said, below a service it’s all a process, task, or decision.</a:t>
            </a:r>
          </a:p>
          <a:p>
            <a:pPr marL="0" marR="0" lvl="0" indent="0" algn="l" defTabSz="914400" rtl="0" eaLnBrk="0" fontAlgn="base" latinLnBrk="0" hangingPunct="0">
              <a:lnSpc>
                <a:spcPct val="100000"/>
              </a:lnSpc>
              <a:spcBef>
                <a:spcPts val="600"/>
              </a:spcBef>
              <a:spcAft>
                <a:spcPts val="60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16</a:t>
            </a:fld>
            <a:endParaRPr lang="en-US"/>
          </a:p>
        </p:txBody>
      </p:sp>
    </p:spTree>
    <p:extLst>
      <p:ext uri="{BB962C8B-B14F-4D97-AF65-F5344CB8AC3E}">
        <p14:creationId xmlns:p14="http://schemas.microsoft.com/office/powerpoint/2010/main" val="3641121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buNone/>
            </a:pPr>
            <a:r>
              <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is a Process?</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process is nothing more than the subprocess(es), step(s), and decision(s) involved in accomplishing work with the goal of achieving a desired outcome.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Everything we do in our lives where a desired outcome is the goal involves processes, and there are lots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All Process’ have “Digital Thread” potential.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17</a:t>
            </a:fld>
            <a:endParaRPr lang="en-US"/>
          </a:p>
        </p:txBody>
      </p:sp>
    </p:spTree>
    <p:extLst>
      <p:ext uri="{BB962C8B-B14F-4D97-AF65-F5344CB8AC3E}">
        <p14:creationId xmlns:p14="http://schemas.microsoft.com/office/powerpoint/2010/main" val="85549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2A510-CD48-86A4-37A3-C5A23A413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29D81-F550-E0CD-4BEB-E17B7D864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FC33E-CB1B-2FE8-335A-AD1D4A82441E}"/>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processes, such as conducting an inspection or mooring a ship, are very important.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such a process performs very poorly-if it is not doing what it is supposed to do, the command might be unable to complete its mission. </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Other processes-for example, ordering a part, or developing a budget-are less significant in terms of the management mission. </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while they are less important to the organization’s overall operation, such routine processes are still vital to the smooth functioning of an office or work center.</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Besides differing in importance, processes can be either simple or complicated.</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processes may be comparatively simple. Repairing a valve, for example, may be a relatively simple task involving only a few people and straightforward procedures. </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other hand, some processes, such as conducting a main space fire drill, are very complicated. Many people are involved and numerous process steps and contributing processes are required.</a:t>
            </a:r>
          </a:p>
          <a:p>
            <a:endParaRPr lang="en-US" dirty="0"/>
          </a:p>
        </p:txBody>
      </p:sp>
      <p:sp>
        <p:nvSpPr>
          <p:cNvPr id="4" name="Slide Number Placeholder 3">
            <a:extLst>
              <a:ext uri="{FF2B5EF4-FFF2-40B4-BE49-F238E27FC236}">
                <a16:creationId xmlns:a16="http://schemas.microsoft.com/office/drawing/2014/main" id="{C009A20F-A963-2D81-BBF2-87685445F0E9}"/>
              </a:ext>
            </a:extLst>
          </p:cNvPr>
          <p:cNvSpPr>
            <a:spLocks noGrp="1"/>
          </p:cNvSpPr>
          <p:nvPr>
            <p:ph type="sldNum" sz="quarter" idx="5"/>
          </p:nvPr>
        </p:nvSpPr>
        <p:spPr/>
        <p:txBody>
          <a:bodyPr/>
          <a:lstStyle/>
          <a:p>
            <a:fld id="{90BE395C-519B-4347-B1B5-E87B29C3DC7A}" type="slidenum">
              <a:rPr lang="en-US" smtClean="0"/>
              <a:t>18</a:t>
            </a:fld>
            <a:endParaRPr lang="en-US"/>
          </a:p>
        </p:txBody>
      </p:sp>
    </p:spTree>
    <p:extLst>
      <p:ext uri="{BB962C8B-B14F-4D97-AF65-F5344CB8AC3E}">
        <p14:creationId xmlns:p14="http://schemas.microsoft.com/office/powerpoint/2010/main" val="107349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Who Owns Processes?</a:t>
            </a:r>
          </a:p>
          <a:p>
            <a:pPr marL="342900" indent="-34290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Stakeholders and those who have a process role and responsibilities. Everyone has a stake in one or more processes. </a:t>
            </a:r>
          </a:p>
          <a:p>
            <a:pPr marL="342900" indent="-34290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Groups of individuals usually share in and "own“ the activities that make up a process. </a:t>
            </a:r>
          </a:p>
          <a:p>
            <a:pPr marL="342900" indent="-342900" algn="l">
              <a:spcAft>
                <a:spcPts val="1000"/>
              </a:spcAft>
              <a:buFont typeface="Arial" panose="020B0604020202020204" pitchFamily="34" charset="0"/>
              <a:buChar char="•"/>
            </a:pPr>
            <a:endParaRPr lang="en-US" sz="1200" b="0" i="0" u="none" strike="noStrike" baseline="0" dirty="0">
              <a:latin typeface="Arial" panose="020B0604020202020204" pitchFamily="34" charset="0"/>
              <a:cs typeface="Arial" panose="020B0604020202020204" pitchFamily="34" charset="0"/>
            </a:endParaRPr>
          </a:p>
          <a:p>
            <a:pPr marL="342900" indent="-34290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But the one individual who is ultimately responsible and accountable for the proper working of the process is known as the "process owner." The process owner is the immediate supervisor or leader who controls the entire process from beginning to end.</a:t>
            </a:r>
          </a:p>
          <a:p>
            <a:pPr marL="342900" indent="-34290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A process owner may choose to be a team leader and participate directly in the actions of a process improvement team.</a:t>
            </a:r>
          </a:p>
          <a:p>
            <a:pPr marL="285750" indent="-28575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T</a:t>
            </a:r>
            <a:r>
              <a:rPr lang="en-US" sz="1200" b="0" i="0" u="none" strike="noStrike" baseline="0" dirty="0">
                <a:latin typeface="Arial" panose="020B0604020202020204" pitchFamily="34" charset="0"/>
                <a:cs typeface="Arial" panose="020B0604020202020204" pitchFamily="34" charset="0"/>
              </a:rPr>
              <a:t>he process owner may decide to delegate the team leadership role to someone knowledgeable about the process. </a:t>
            </a:r>
          </a:p>
          <a:p>
            <a:pPr marL="285750" indent="-28575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Whatever the case, it is very important for the process owner to stay informed about the team's actions and decisions affecting the process.</a:t>
            </a:r>
          </a:p>
          <a:p>
            <a:pPr marL="285750" indent="-285750" algn="l">
              <a:spcAft>
                <a:spcPts val="1000"/>
              </a:spcAft>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r>
              <a:rPr lang="en-US" dirty="0"/>
              <a:t>Mapping the  flow of and controlling the framework for enterprise execution is a great role for CM professionals. By becoming stewards of the process  they will be privileged to executive level insight, oversight, and knowledge of enterprise activities.</a:t>
            </a:r>
          </a:p>
        </p:txBody>
      </p:sp>
      <p:sp>
        <p:nvSpPr>
          <p:cNvPr id="4" name="Slide Number Placeholder 3"/>
          <p:cNvSpPr>
            <a:spLocks noGrp="1"/>
          </p:cNvSpPr>
          <p:nvPr>
            <p:ph type="sldNum" sz="quarter" idx="5"/>
          </p:nvPr>
        </p:nvSpPr>
        <p:spPr/>
        <p:txBody>
          <a:bodyPr/>
          <a:lstStyle/>
          <a:p>
            <a:fld id="{90BE395C-519B-4347-B1B5-E87B29C3DC7A}" type="slidenum">
              <a:rPr lang="en-US" smtClean="0"/>
              <a:t>19</a:t>
            </a:fld>
            <a:endParaRPr lang="en-US"/>
          </a:p>
        </p:txBody>
      </p:sp>
    </p:spTree>
    <p:extLst>
      <p:ext uri="{BB962C8B-B14F-4D97-AF65-F5344CB8AC3E}">
        <p14:creationId xmlns:p14="http://schemas.microsoft.com/office/powerpoint/2010/main" val="21807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b="1" dirty="0"/>
              <a:t>CM’s Role in Process Management</a:t>
            </a:r>
          </a:p>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endParaRPr lang="en-US" b="1" dirty="0"/>
          </a:p>
          <a:p>
            <a:pPr marL="342900" indent="-342900" algn="l">
              <a:spcAft>
                <a:spcPts val="1000"/>
              </a:spcAft>
              <a:buFont typeface="Arial" panose="020B0604020202020204" pitchFamily="34" charset="0"/>
              <a:buChar char="•"/>
            </a:pPr>
            <a:r>
              <a:rPr lang="en-US" sz="1200" b="0" i="0" u="none" strike="noStrike" baseline="0" dirty="0">
                <a:latin typeface="Arial" panose="020B0604020202020204" pitchFamily="34" charset="0"/>
                <a:cs typeface="Arial" panose="020B0604020202020204" pitchFamily="34" charset="0"/>
              </a:rPr>
              <a:t>CM professionals need to become </a:t>
            </a:r>
            <a:r>
              <a:rPr lang="en-US" sz="1200" b="1" i="0" u="none" strike="noStrike" baseline="0" dirty="0">
                <a:latin typeface="Arial" panose="020B0604020202020204" pitchFamily="34" charset="0"/>
                <a:cs typeface="Arial" panose="020B0604020202020204" pitchFamily="34" charset="0"/>
              </a:rPr>
              <a:t>stewards</a:t>
            </a:r>
            <a:r>
              <a:rPr lang="en-US" sz="1200" b="0" i="0" u="none" strike="noStrike" baseline="0" dirty="0">
                <a:latin typeface="Arial" panose="020B0604020202020204" pitchFamily="34" charset="0"/>
                <a:cs typeface="Arial" panose="020B0604020202020204" pitchFamily="34" charset="0"/>
              </a:rPr>
              <a:t> of our enterprises Business and Technical Processes.</a:t>
            </a:r>
          </a:p>
          <a:p>
            <a:pPr marL="800100" marR="0" lvl="1" indent="-3429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b="1" dirty="0">
                <a:solidFill>
                  <a:srgbClr val="C00000"/>
                </a:solidFill>
              </a:rPr>
              <a:t>Steward</a:t>
            </a:r>
            <a:r>
              <a:rPr lang="en-US" dirty="0"/>
              <a:t>: A person who looks after and/or has responsibility for something.</a:t>
            </a:r>
            <a:endParaRPr lang="en-US" sz="1200" dirty="0">
              <a:latin typeface="Arial" panose="020B0604020202020204" pitchFamily="34" charset="0"/>
              <a:cs typeface="Arial" panose="020B0604020202020204" pitchFamily="34" charset="0"/>
            </a:endParaRPr>
          </a:p>
          <a:p>
            <a:pPr marL="342900" indent="-34290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Processes are an enterprise's most valuable IP. They’re the “music” enterprises play to, to get a ”desired” result.</a:t>
            </a:r>
          </a:p>
          <a:p>
            <a:pPr marL="342900" indent="-34290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Process execution provides the contextual boundary to appropriately scope CM planning.</a:t>
            </a:r>
          </a:p>
          <a:p>
            <a:pPr marL="342900" indent="-34290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CM is a discipline that is most effective when all five functions and all 40 principles are applied as tasks are performed. </a:t>
            </a:r>
          </a:p>
          <a:p>
            <a:pPr marL="342900" indent="-34290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This is accomplished by integrating CM activities into the enterprise’s business and technical processes.</a:t>
            </a:r>
          </a:p>
          <a:p>
            <a:pPr marL="342900" indent="-342900" algn="l">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CM activities and logs of CM events can be used to provide real-time insight, oversight, and knowledge information, interface managed, securely communicated information in the users desired format.</a:t>
            </a:r>
          </a:p>
          <a:p>
            <a:pPr marL="342900" indent="-342900">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Using ProCM guidance, Planning and executing more and better enterprise CM Orchestration has a significant, quantifiable ROI including more effective, efficient, lean, resilient, financially responsible and profitable enterprise operations. </a:t>
            </a:r>
          </a:p>
          <a:p>
            <a:pPr marL="342900" indent="-342900">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CM where it makes a difference, and is making a difference. </a:t>
            </a:r>
          </a:p>
          <a:p>
            <a:pPr marL="342900" indent="-342900">
              <a:spcAft>
                <a:spcPts val="1000"/>
              </a:spcAft>
              <a:buFont typeface="Arial" panose="020B0604020202020204" pitchFamily="34" charset="0"/>
              <a:buChar char="•"/>
            </a:pPr>
            <a:r>
              <a:rPr lang="en-US" sz="1200" dirty="0">
                <a:latin typeface="Arial" panose="020B0604020202020204" pitchFamily="34" charset="0"/>
                <a:cs typeface="Arial" panose="020B0604020202020204" pitchFamily="34" charset="0"/>
              </a:rPr>
              <a:t>The minimum bar for providing enduring truth, trust, and traceability incontrovertibly.</a:t>
            </a:r>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20</a:t>
            </a:fld>
            <a:endParaRPr lang="en-US"/>
          </a:p>
        </p:txBody>
      </p:sp>
    </p:spTree>
    <p:extLst>
      <p:ext uri="{BB962C8B-B14F-4D97-AF65-F5344CB8AC3E}">
        <p14:creationId xmlns:p14="http://schemas.microsoft.com/office/powerpoint/2010/main" val="2915853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 for this chapter are: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21</a:t>
            </a:fld>
            <a:endParaRPr lang="en-US"/>
          </a:p>
        </p:txBody>
      </p:sp>
    </p:spTree>
    <p:extLst>
      <p:ext uri="{BB962C8B-B14F-4D97-AF65-F5344CB8AC3E}">
        <p14:creationId xmlns:p14="http://schemas.microsoft.com/office/powerpoint/2010/main" val="3421947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5614-CE59-96D6-E83B-830A1A88E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D58B6-86BC-8A9D-77AB-E033732CE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9A7CA-399E-B9A2-8309-EDFA249B20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Configuration Management (ProCM) and by extension activities, capabilities, and services are products whose configurations need to be managed using appropriate SAE EIA649 CM functions and principles.</a:t>
            </a:r>
          </a:p>
          <a:p>
            <a:endParaRPr lang="en-US" dirty="0"/>
          </a:p>
        </p:txBody>
      </p:sp>
      <p:sp>
        <p:nvSpPr>
          <p:cNvPr id="4" name="Slide Number Placeholder 3">
            <a:extLst>
              <a:ext uri="{FF2B5EF4-FFF2-40B4-BE49-F238E27FC236}">
                <a16:creationId xmlns:a16="http://schemas.microsoft.com/office/drawing/2014/main" id="{D77C6038-D7BA-FFF3-A7DE-29941C89D26D}"/>
              </a:ext>
            </a:extLst>
          </p:cNvPr>
          <p:cNvSpPr>
            <a:spLocks noGrp="1"/>
          </p:cNvSpPr>
          <p:nvPr>
            <p:ph type="sldNum" sz="quarter" idx="5"/>
          </p:nvPr>
        </p:nvSpPr>
        <p:spPr/>
        <p:txBody>
          <a:bodyPr/>
          <a:lstStyle/>
          <a:p>
            <a:fld id="{90BE395C-519B-4347-B1B5-E87B29C3DC7A}" type="slidenum">
              <a:rPr lang="en-US" smtClean="0"/>
              <a:t>22</a:t>
            </a:fld>
            <a:endParaRPr lang="en-US"/>
          </a:p>
        </p:txBody>
      </p:sp>
    </p:spTree>
    <p:extLst>
      <p:ext uri="{BB962C8B-B14F-4D97-AF65-F5344CB8AC3E}">
        <p14:creationId xmlns:p14="http://schemas.microsoft.com/office/powerpoint/2010/main" val="212099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a:t>
            </a:fld>
            <a:endParaRPr lang="en-US"/>
          </a:p>
        </p:txBody>
      </p:sp>
    </p:spTree>
    <p:extLst>
      <p:ext uri="{BB962C8B-B14F-4D97-AF65-F5344CB8AC3E}">
        <p14:creationId xmlns:p14="http://schemas.microsoft.com/office/powerpoint/2010/main" val="335579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AFFE-3789-7C07-695C-881C250A3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01E82-8BFF-7F8B-AED1-5FCE04E16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04AB2-21C1-0EC5-8743-C6AC1F85938B}"/>
              </a:ext>
            </a:extLst>
          </p:cNvPr>
          <p:cNvSpPr>
            <a:spLocks noGrp="1"/>
          </p:cNvSpPr>
          <p:nvPr>
            <p:ph type="body" idx="1"/>
          </p:nvPr>
        </p:nvSpPr>
        <p:spPr/>
        <p:txBody>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this chapter we will take a look at what ProCM is, how it interrelates to services and processes, its role in digital thread/digital twin paradigms, and its central role in Model-based initiatives.</a:t>
            </a:r>
          </a:p>
        </p:txBody>
      </p:sp>
      <p:sp>
        <p:nvSpPr>
          <p:cNvPr id="4" name="Slide Number Placeholder 3">
            <a:extLst>
              <a:ext uri="{FF2B5EF4-FFF2-40B4-BE49-F238E27FC236}">
                <a16:creationId xmlns:a16="http://schemas.microsoft.com/office/drawing/2014/main" id="{FC350F8B-7668-BB74-4F84-72378E71CF31}"/>
              </a:ext>
            </a:extLst>
          </p:cNvPr>
          <p:cNvSpPr>
            <a:spLocks noGrp="1"/>
          </p:cNvSpPr>
          <p:nvPr>
            <p:ph type="sldNum" sz="quarter" idx="5"/>
          </p:nvPr>
        </p:nvSpPr>
        <p:spPr/>
        <p:txBody>
          <a:bodyPr/>
          <a:lstStyle/>
          <a:p>
            <a:fld id="{90BE395C-519B-4347-B1B5-E87B29C3DC7A}" type="slidenum">
              <a:rPr lang="en-US" smtClean="0"/>
              <a:t>23</a:t>
            </a:fld>
            <a:endParaRPr lang="en-US"/>
          </a:p>
        </p:txBody>
      </p:sp>
    </p:spTree>
    <p:extLst>
      <p:ext uri="{BB962C8B-B14F-4D97-AF65-F5344CB8AC3E}">
        <p14:creationId xmlns:p14="http://schemas.microsoft.com/office/powerpoint/2010/main" val="313839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100000"/>
              </a:lnSpc>
              <a:spcBef>
                <a:spcPts val="600"/>
              </a:spcBef>
              <a:buFontTx/>
              <a:buChar char="•"/>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ts val="600"/>
              </a:spcBef>
              <a:spcAft>
                <a:spcPts val="0"/>
              </a:spcAft>
              <a:buClrTx/>
              <a:buSzTx/>
              <a:buFontTx/>
              <a:buNone/>
              <a:tabLst/>
              <a:defRPr/>
            </a:pPr>
            <a:r>
              <a:rPr lang="en-US" b="1" dirty="0"/>
              <a:t>ProCM’s Role in the Digital Thread and Digital Twin</a:t>
            </a:r>
          </a:p>
          <a:p>
            <a:pPr marL="0" marR="0" lvl="0" indent="0" algn="l" defTabSz="914400" rtl="0" eaLnBrk="0" fontAlgn="base" latinLnBrk="0" hangingPunct="0">
              <a:lnSpc>
                <a:spcPct val="100000"/>
              </a:lnSpc>
              <a:spcBef>
                <a:spcPts val="600"/>
              </a:spcBef>
              <a:spcAft>
                <a:spcPts val="0"/>
              </a:spcAft>
              <a:buClrTx/>
              <a:buSzTx/>
              <a:buFontTx/>
              <a:buNone/>
              <a:tabLst/>
              <a:defRPr/>
            </a:pPr>
            <a:r>
              <a:rPr lang="en-US" b="0" dirty="0"/>
              <a:t>CM’s 5 functions and 40 Principles play a critical role in digital transformation activities and frameworks. </a:t>
            </a:r>
          </a:p>
          <a:p>
            <a:pPr marL="0" marR="0" lvl="0" indent="0" algn="l" defTabSz="914400" rtl="0" eaLnBrk="0" fontAlgn="base" latinLnBrk="0" hangingPunct="0">
              <a:lnSpc>
                <a:spcPct val="100000"/>
              </a:lnSpc>
              <a:spcBef>
                <a:spcPts val="600"/>
              </a:spcBef>
              <a:spcAft>
                <a:spcPts val="0"/>
              </a:spcAft>
              <a:buClrTx/>
              <a:buSzTx/>
              <a:buFontTx/>
              <a:buNone/>
              <a:tabLst/>
              <a:defRPr/>
            </a:pPr>
            <a:r>
              <a:rPr lang="en-US" b="0" dirty="0"/>
              <a:t>Their role is characterized by achievable outcomes such as:</a:t>
            </a:r>
          </a:p>
          <a:p>
            <a:pPr marL="0" indent="0" eaLnBrk="0" fontAlgn="base" hangingPunct="0">
              <a:lnSpc>
                <a:spcPct val="100000"/>
              </a:lnSpc>
              <a:spcBef>
                <a:spcPts val="600"/>
              </a:spcBef>
              <a:buFontTx/>
              <a:buChar char="•"/>
            </a:pPr>
            <a:r>
              <a:rPr lang="en-US" altLang="en-US" sz="1200" b="1" dirty="0">
                <a:latin typeface="Arial" panose="020B0604020202020204" pitchFamily="34" charset="0"/>
              </a:rPr>
              <a:t>Process Definition &amp; Standardization:</a:t>
            </a:r>
            <a:r>
              <a:rPr lang="en-US" altLang="en-US" sz="1200" dirty="0">
                <a:latin typeface="Arial" panose="020B0604020202020204" pitchFamily="34" charset="0"/>
              </a:rPr>
              <a:t> CM integrated into business and technical process(es) management creates a structured framework for data and information flow by defining and standardizing processes, which is essential for establishing a solid Digital Thread.</a:t>
            </a:r>
          </a:p>
          <a:p>
            <a:pPr marL="0" indent="0" eaLnBrk="0" fontAlgn="base" hangingPunct="0">
              <a:lnSpc>
                <a:spcPct val="100000"/>
              </a:lnSpc>
              <a:spcBef>
                <a:spcPts val="600"/>
              </a:spcBef>
              <a:buFontTx/>
              <a:buChar char="•"/>
            </a:pPr>
            <a:r>
              <a:rPr lang="en-US" altLang="en-US" sz="1200" b="1" dirty="0">
                <a:latin typeface="Arial" panose="020B0604020202020204" pitchFamily="34" charset="0"/>
              </a:rPr>
              <a:t>Data Integration &amp; Management:</a:t>
            </a:r>
            <a:r>
              <a:rPr lang="en-US" altLang="en-US" sz="1200" dirty="0">
                <a:latin typeface="Arial" panose="020B0604020202020204" pitchFamily="34" charset="0"/>
              </a:rPr>
              <a:t> CM integrated into business and technical process(es) ensures seamless data integration and management throughout the product lifecycle, making the Digital Thread a reliable source of information.</a:t>
            </a:r>
          </a:p>
          <a:p>
            <a:pPr marL="0" indent="0" eaLnBrk="0" fontAlgn="base" hangingPunct="0">
              <a:lnSpc>
                <a:spcPct val="100000"/>
              </a:lnSpc>
              <a:spcBef>
                <a:spcPts val="600"/>
              </a:spcBef>
              <a:buFontTx/>
              <a:buChar char="•"/>
            </a:pPr>
            <a:r>
              <a:rPr lang="en-US" altLang="en-US" sz="1200" b="1" dirty="0">
                <a:latin typeface="Arial" panose="020B0604020202020204" pitchFamily="34" charset="0"/>
              </a:rPr>
              <a:t>Process Simulation &amp; Optimization:</a:t>
            </a:r>
            <a:r>
              <a:rPr lang="en-US" altLang="en-US" sz="1200" dirty="0">
                <a:latin typeface="Arial" panose="020B0604020202020204" pitchFamily="34" charset="0"/>
              </a:rPr>
              <a:t> By using the Digital Twin for simulation, CM integrated into business and technical process management helps identify and address issues before physical implementation, improving efficiency.</a:t>
            </a:r>
          </a:p>
          <a:p>
            <a:pPr marL="0" indent="0" eaLnBrk="0" fontAlgn="base" hangingPunct="0">
              <a:lnSpc>
                <a:spcPct val="100000"/>
              </a:lnSpc>
              <a:spcBef>
                <a:spcPts val="600"/>
              </a:spcBef>
              <a:buFontTx/>
              <a:buChar char="•"/>
            </a:pPr>
            <a:r>
              <a:rPr lang="en-US" altLang="en-US" sz="1200" b="1" dirty="0">
                <a:latin typeface="Arial" panose="020B0604020202020204" pitchFamily="34" charset="0"/>
              </a:rPr>
              <a:t>Real-time Monitoring &amp; Control:</a:t>
            </a:r>
            <a:r>
              <a:rPr lang="en-US" altLang="en-US" sz="1200" dirty="0">
                <a:latin typeface="Arial" panose="020B0604020202020204" pitchFamily="34" charset="0"/>
              </a:rPr>
              <a:t> CM integrated into business and technical the Digital Twin enables real-time process monitoring, quickly detecting deviations and timely corrective actions.</a:t>
            </a:r>
          </a:p>
          <a:p>
            <a:pPr marL="0" indent="0" eaLnBrk="0" fontAlgn="base" hangingPunct="0">
              <a:lnSpc>
                <a:spcPct val="100000"/>
              </a:lnSpc>
              <a:spcBef>
                <a:spcPts val="600"/>
              </a:spcBef>
              <a:buFontTx/>
              <a:buChar char="•"/>
            </a:pPr>
            <a:r>
              <a:rPr lang="en-US" altLang="en-US" sz="1200" b="1" dirty="0">
                <a:latin typeface="Arial" panose="020B0604020202020204" pitchFamily="34" charset="0"/>
              </a:rPr>
              <a:t>Cross-functional Collaboration:</a:t>
            </a:r>
            <a:r>
              <a:rPr lang="en-US" altLang="en-US" sz="1200" dirty="0">
                <a:latin typeface="Arial" panose="020B0604020202020204" pitchFamily="34" charset="0"/>
              </a:rPr>
              <a:t> CM integrated into business and technical process management facilitates collaboration and information sharing across different teams, enhancing decision-making and overall product lifecycle management.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24</a:t>
            </a:fld>
            <a:endParaRPr lang="en-US"/>
          </a:p>
        </p:txBody>
      </p:sp>
    </p:spTree>
    <p:extLst>
      <p:ext uri="{BB962C8B-B14F-4D97-AF65-F5344CB8AC3E}">
        <p14:creationId xmlns:p14="http://schemas.microsoft.com/office/powerpoint/2010/main" val="1946078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your thread is appropriately technologically enabled, we call this a “digital thread”.  (Click)</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Digital Thread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refers to 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process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tools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used for communicating information through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connected flow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(Click) of a product’s data sets throughout a product’s life cycle connecting information from various organizational processes, utilizing a complete digital information structure (i.e., process flow to the task and decision level, including variants,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concept to disposal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closed loop, branching enabled, change process to manage its evolution over time.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Most “threads” today, regardless of industry are “hybrid”, meaning that they contain both analog (paper) and digital(eDocs) artifacts requiring interoperability and exchange. </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and the management of process empowered with appropriately integrated, and enabled CM, play a crucial role in the digital thread concept, ensuring seamless integration and data flow throughout the product lifecycle. It helps to establish clear and consistent processes for managing product data, ensuring that all stakeholders have access to the latest and most accurate information.CM enabled effective processes and process management enable organizations to identify and eliminate inefficiencies, streamline (lean)workflows, and improve overall productivity and quality.</a:t>
            </a:r>
          </a:p>
          <a:p>
            <a:pPr>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0BE395C-519B-4347-B1B5-E87B29C3DC7A}" type="slidenum">
              <a:rPr lang="en-US" smtClean="0"/>
              <a:t>25</a:t>
            </a:fld>
            <a:endParaRPr lang="en-US"/>
          </a:p>
        </p:txBody>
      </p:sp>
    </p:spTree>
    <p:extLst>
      <p:ext uri="{BB962C8B-B14F-4D97-AF65-F5344CB8AC3E}">
        <p14:creationId xmlns:p14="http://schemas.microsoft.com/office/powerpoint/2010/main" val="274861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Here are some specific ways in which ProCM and process management are used in the digital thread concept: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Collection and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establishes procedures for collecting, organizing, and storing product data throughout the product lifecycle. This includes data from the design, manufacturing, testing, and maintenance phases.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Process Integration: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integrate various processes and systems involved in the product lifecycle, ensuring that data flows seamlessly between them. This eliminates silos and facilitates collaborative decision-making.</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Change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provide a framework for managing changes to product design, manufacturing processes, or other aspects of the product lifecycle. This ensures that changes are implemented in a controlled and coordinated manner, minimizing disruptions and ensuring product quality.</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incorporates risk management practices to identify and mitigate potential risks throughout the product lifecycle. This helps to prevent costly delays, defects, or recalls.</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Performance Monitoring: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establishes metrics and KPIs to monitor the performance of product development and manufacturing processes. This enables organizations to identify areas for improvement and make data-driven decisions to optimize performance.</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Continuous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ProCM in combination with process management promotes a culture of continuous improvement, encouraging employees to identify and suggest process enhancements. This leads to ongoing optimization of the digital thread and overall product lifecycle management.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Because “Digital Threads” execution can be guided using appropriate enabling technology,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event captured information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can be used in and for simulation and analysis (e.g., Generative AI) enabling value stream mapping, demand flow planning, business process reengineering, lean execution, and continuous process improvement.</a:t>
            </a:r>
          </a:p>
          <a:p>
            <a:pPr marL="0" marR="0">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Processes and their management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(including appropriate CM)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are an essential element of the digital thread concept, enabling organizations to achieve greater efficiency, effectiveness, and innovation in product development, manufacturing, and sustainment. By implementing effective processes and process management practices,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again including CM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organizations can streamline operations, reduce costs, and ensure the development, manufacture, delivery and maintainability of high-quality products that meet customer expectations.</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value has been recognized by many including NATO. NATO has recently initiated a project to study and document CM activities in the Digital Thread and Digital Twin(s) environment.</a:t>
            </a:r>
          </a:p>
          <a:p>
            <a:r>
              <a:rPr lang="en-US" dirty="0"/>
              <a:t>(Click)</a:t>
            </a:r>
          </a:p>
        </p:txBody>
      </p:sp>
      <p:sp>
        <p:nvSpPr>
          <p:cNvPr id="4" name="Slide Number Placeholder 3"/>
          <p:cNvSpPr>
            <a:spLocks noGrp="1"/>
          </p:cNvSpPr>
          <p:nvPr>
            <p:ph type="sldNum" sz="quarter" idx="5"/>
          </p:nvPr>
        </p:nvSpPr>
        <p:spPr/>
        <p:txBody>
          <a:bodyPr/>
          <a:lstStyle/>
          <a:p>
            <a:fld id="{90BE395C-519B-4347-B1B5-E87B29C3DC7A}" type="slidenum">
              <a:rPr lang="en-US" smtClean="0"/>
              <a:t>26</a:t>
            </a:fld>
            <a:endParaRPr lang="en-US"/>
          </a:p>
        </p:txBody>
      </p:sp>
    </p:spTree>
    <p:extLst>
      <p:ext uri="{BB962C8B-B14F-4D97-AF65-F5344CB8AC3E}">
        <p14:creationId xmlns:p14="http://schemas.microsoft.com/office/powerpoint/2010/main" val="136886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3194B-E39C-086B-D860-D061D0FEC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A174F-9361-D317-7D50-92FD35DF8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065AB-1303-0A40-0F9B-29B4FCC088DC}"/>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NATO’s study concluded that appropriate CM activities integrated effectively have an overwhelmingly positive benefits to overall operations and sustainment activities. </a:t>
            </a:r>
          </a:p>
          <a:p>
            <a:pPr marL="0" marR="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Benefits specifically in the areas of:</a:t>
            </a:r>
          </a:p>
          <a:p>
            <a:pPr marL="342900" marR="0" lvl="0" indent="-342900">
              <a:lnSpc>
                <a:spcPct val="107000"/>
              </a:lnSpc>
              <a:spcAft>
                <a:spcPts val="6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Backbone: </a:t>
            </a:r>
            <a:r>
              <a:rPr lang="en-US" sz="1800" b="0" kern="100" dirty="0">
                <a:effectLst/>
                <a:latin typeface="Calibri" panose="020F0502020204030204" pitchFamily="34" charset="0"/>
                <a:ea typeface="Calibri" panose="020F0502020204030204" pitchFamily="34" charset="0"/>
                <a:cs typeface="Times New Roman" panose="02020603050405020304" pitchFamily="18" charset="0"/>
              </a:rPr>
              <a:t>Processes (the “Digital Thread”) generate the data that feeds and updates the Digital Twin. CM integrated Digital Threads ensure data accuracy, consistency, and timeliness, enabling the Digital Twin to be a reliable virtual representation of the product counterpart.</a:t>
            </a:r>
          </a:p>
          <a:p>
            <a:pPr marL="342900" marR="0" lvl="0" indent="-342900">
              <a:lnSpc>
                <a:spcPct val="107000"/>
              </a:lnSpc>
              <a:spcAft>
                <a:spcPts val="600"/>
              </a:spcAft>
              <a:buFont typeface="Symbol" panose="05050102010706020507" pitchFamily="18" charset="2"/>
              <a:buChar char=""/>
            </a:pPr>
            <a:endParaRPr lang="en-US"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6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Simulation &amp; Optimization: </a:t>
            </a:r>
            <a:r>
              <a:rPr lang="en-US" sz="1800" b="0" kern="100" dirty="0">
                <a:effectLst/>
                <a:latin typeface="Calibri" panose="020F0502020204030204" pitchFamily="34" charset="0"/>
                <a:ea typeface="Calibri" panose="020F0502020204030204" pitchFamily="34" charset="0"/>
                <a:cs typeface="Times New Roman" panose="02020603050405020304" pitchFamily="18" charset="0"/>
              </a:rPr>
              <a:t>By capturing the sequence and interdependencies of processes, the Digital Twin can simulate various scenarios. Process management ensures these simulations accurately reflect real-world process execution, allowing for effective optimization and decision-making.</a:t>
            </a:r>
          </a:p>
          <a:p>
            <a:pPr marL="342900" marR="0" lvl="0" indent="-342900">
              <a:lnSpc>
                <a:spcPct val="107000"/>
              </a:lnSpc>
              <a:spcAft>
                <a:spcPts val="60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6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Real-Time Monitoring &amp; Control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As the Digital Twin mirrors the product’s operations in real-time, process management provides the structure to interpret this data. It enables prompt detection of anomalies or deviations from expected process behavior, facilitating timely interventions.</a:t>
            </a:r>
          </a:p>
          <a:p>
            <a:pPr marL="342900" marR="0" lvl="0" indent="-342900">
              <a:lnSpc>
                <a:spcPct val="107000"/>
              </a:lnSpc>
              <a:spcAft>
                <a:spcPts val="60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6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Continuous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Digital Twin provides a platform for testing and refining processes in a virtual environment. Effective process management allows these improvements to be seamlessly translated into the physical operations, driving continuous enhancement.</a:t>
            </a:r>
          </a:p>
          <a:p>
            <a:pPr marL="342900" marR="0" lvl="0" indent="-342900">
              <a:lnSpc>
                <a:spcPct val="107000"/>
              </a:lnSpc>
              <a:spcAft>
                <a:spcPts val="60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6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Lifecycle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Process management plays a vital role throughout the entire lifecycle of the Digital Twin, from its creation and validation to its ongoing maintenance and updates. This ensures the Digital Twin remains relevant and accurately reflects the physical system it represents.</a:t>
            </a:r>
          </a:p>
          <a:p>
            <a:endParaRPr lang="en-US" dirty="0"/>
          </a:p>
        </p:txBody>
      </p:sp>
      <p:sp>
        <p:nvSpPr>
          <p:cNvPr id="4" name="Slide Number Placeholder 3">
            <a:extLst>
              <a:ext uri="{FF2B5EF4-FFF2-40B4-BE49-F238E27FC236}">
                <a16:creationId xmlns:a16="http://schemas.microsoft.com/office/drawing/2014/main" id="{C99EB8FE-39F1-F7C3-408C-E12896C906B3}"/>
              </a:ext>
            </a:extLst>
          </p:cNvPr>
          <p:cNvSpPr>
            <a:spLocks noGrp="1"/>
          </p:cNvSpPr>
          <p:nvPr>
            <p:ph type="sldNum" sz="quarter" idx="5"/>
          </p:nvPr>
        </p:nvSpPr>
        <p:spPr/>
        <p:txBody>
          <a:bodyPr/>
          <a:lstStyle/>
          <a:p>
            <a:fld id="{90BE395C-519B-4347-B1B5-E87B29C3DC7A}" type="slidenum">
              <a:rPr lang="en-US" smtClean="0"/>
              <a:t>27</a:t>
            </a:fld>
            <a:endParaRPr lang="en-US"/>
          </a:p>
        </p:txBody>
      </p:sp>
    </p:spTree>
    <p:extLst>
      <p:ext uri="{BB962C8B-B14F-4D97-AF65-F5344CB8AC3E}">
        <p14:creationId xmlns:p14="http://schemas.microsoft.com/office/powerpoint/2010/main" val="1112984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can quantify and preserve our threads down to the task level. At the task level and every level up from there (i.e., service, activity, capability) we can capture and quantify what is required (down to the attribute level, including security) for inputs to the task; what is/are the desired outputs; what controls apply, and what resources are required for appropriate execution of the task, and the task itself.</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can repeat them providing temporal feedback. </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can guide their execution through technologically enabled workflows.</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can measure their performance, provide status, and continually improve them. </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call this a Digital Twin.</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Digital Twin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is the data and intelligence that represents the structure and interrelated conditions (digital thread) of a physical item or process of any type, at any point in its life cycle. </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Its purpose is to understand the previous and current datasets that provide the information to understand past and present operations, and make predictions about the future state of an item. </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Digital Twins are very powerful digital datasets that can be used to optimize the physical item or process, significantly improving operational performance and enterprise business and technical processes.</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Processes and their management,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including appropriate CM,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play a vital role in the digital twin concept, facilitating the translation of real-time data from physical assets into actionable insights that drive process optimization and decision-making. </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By connecting the physical world with its digital counterpart, process management bridges the gap between data collection and process improvement.</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Here are some specific ways in which processes and process management are used in the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digital twin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concept: (Click)</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Real-time Data Monitoring: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integrates real-time data from sensors and other monitoring devices into the digital twin, providing a comprehensive view of the physical asset's performance and behavior.</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Process Analysis and Simulation: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utilizes the digital twin to analyze and simulate process flows, enabling organizations to identify bottlenecks, inefficiencies, and potential areas for improvement.</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Predictive Analytics and Scenario Planning: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employs predictive analytics to anticipate potential issues or disruptions in the physical process, allowing for proactive intervention and contingency planning.</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Process Improvement and Optimization: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uses insights gained from the digital twin to identify and implement process improvements, such as workflow modifications, resource allocation optimization, and parameter adjustments.</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Decision Support and Root Cause Analysis: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provides decision support tools that leverage the digital twin to analyze historical data and identify root causes of process deviations or anomalies, enabling informed decision-making.</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Training and Education: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utilizes the digital twin for training purposes, allowing employees to visualize and simulate process flows, enhancing their understanding and operational efficiency.</a:t>
            </a:r>
          </a:p>
          <a:p>
            <a:pPr marL="342900" marR="0" lvl="0" indent="-342900">
              <a:lnSpc>
                <a:spcPct val="107000"/>
              </a:lnSpc>
              <a:spcBef>
                <a:spcPts val="0"/>
              </a:spcBef>
              <a:spcAft>
                <a:spcPts val="800"/>
              </a:spcAft>
              <a:buFont typeface="+mj-lt"/>
              <a:buAutoNum type="arabicPeriod"/>
              <a:tabLst>
                <a:tab pos="457200" algn="l"/>
              </a:tabLs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Collaboration and Knowledge Sharing: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Process management facilitates collaboration and knowledge sharing between different departments or teams involved in the process, ensuring a holistic approach to process optimization.</a:t>
            </a:r>
          </a:p>
          <a:p>
            <a:pPr marL="342900" marR="0" lvl="0" indent="-342900">
              <a:lnSpc>
                <a:spcPct val="107000"/>
              </a:lnSpc>
              <a:spcBef>
                <a:spcPts val="0"/>
              </a:spcBef>
              <a:spcAft>
                <a:spcPts val="800"/>
              </a:spcAft>
              <a:buFont typeface="+mj-lt"/>
              <a:buAutoNum type="arabicPeriod"/>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essence, processes and process management,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including appropriate CM,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serves as the bridge between the digital twin and real-world process improvement. By effectively managing and utilizing the data generated by the digital twin, organizations can gain valuable insights, identify areas for optimization, and implement process improvements that lead to enhanced efficiency, productivity, and cost savings.</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order for digital threads and Digital Twins to realize their possible benefits they need an </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authoritative source of truth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to manage product information through. </a:t>
            </a:r>
          </a:p>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28</a:t>
            </a:fld>
            <a:endParaRPr lang="en-US"/>
          </a:p>
        </p:txBody>
      </p:sp>
    </p:spTree>
    <p:extLst>
      <p:ext uri="{BB962C8B-B14F-4D97-AF65-F5344CB8AC3E}">
        <p14:creationId xmlns:p14="http://schemas.microsoft.com/office/powerpoint/2010/main" val="416598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Process as the Core: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Definition (MBD):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heart of model-based initiatives is capturing and conveying product information through a digital model. The processes that create, modify, and use this model need to be well-defined and managed to ensure data integrity and consistency.</a:t>
            </a: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Enterprise (MBE):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Beyond just design, MBE extends the use of the model across the entire product lifecycle. This requires seamless process integration and management from concept to disposal to ensure the model remains the single source of truth.</a:t>
            </a: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Process Management's Role: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Standardization and Optimization: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Process management helps to establish clear, repeatable processes for creating, updating, and validating the digital model. This reduces errors, improves efficiency, and facilitates collaboration.</a:t>
            </a:r>
          </a:p>
          <a:p>
            <a:pPr marL="0" marR="0">
              <a:lnSpc>
                <a:spcPct val="107000"/>
              </a:lnSpc>
              <a:spcAft>
                <a:spcPts val="8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Configuration Management's Role: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Symbol" panose="05050102010706020507" pitchFamily="18"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Change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With the digital model as a central asset, any changes need to be carefully managed. Process management provides a structured approach to evaluating, approving, and implementing changes, minimizing disruptions and ensuring traceability.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29</a:t>
            </a:fld>
            <a:endParaRPr lang="en-US"/>
          </a:p>
        </p:txBody>
      </p:sp>
    </p:spTree>
    <p:extLst>
      <p:ext uri="{BB962C8B-B14F-4D97-AF65-F5344CB8AC3E}">
        <p14:creationId xmlns:p14="http://schemas.microsoft.com/office/powerpoint/2010/main" val="3930719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67F15-422A-64E7-BCE6-786B14F00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6C43E-10B0-5077-63A0-818735E7D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F74DC-B750-CE45-712F-8BB92485A5B7}"/>
              </a:ext>
            </a:extLst>
          </p:cNvPr>
          <p:cNvSpPr>
            <a:spLocks noGrp="1"/>
          </p:cNvSpPr>
          <p:nvPr>
            <p:ph type="body" idx="1"/>
          </p:nvPr>
        </p:nvSpPr>
        <p:spPr/>
        <p:txBody>
          <a:bodyPr/>
          <a:lstStyle/>
          <a:p>
            <a:pPr marL="0" marR="0" lvl="0" indent="0" algn="l" defTabSz="914400" rtl="0" eaLnBrk="0" fontAlgn="base" latinLnBrk="0" hangingPunct="0">
              <a:lnSpc>
                <a:spcPct val="100000"/>
              </a:lnSpc>
              <a:spcBef>
                <a:spcPts val="600"/>
              </a:spcBef>
              <a:buClrTx/>
              <a:buSzTx/>
              <a:buFontTx/>
              <a:buNone/>
              <a:tabLst/>
            </a:pPr>
            <a:r>
              <a:rPr lang="en-US" b="1" dirty="0"/>
              <a:t>Process and Process Management’s Role in Model-Based Initiatives Integrity</a:t>
            </a:r>
          </a:p>
          <a:p>
            <a:pPr marL="0" marR="0" lvl="0" indent="0" algn="l" defTabSz="914400" rtl="0" eaLnBrk="0" fontAlgn="base" latinLnBrk="0" hangingPunct="0">
              <a:lnSpc>
                <a:spcPct val="100000"/>
              </a:lnSpc>
              <a:spcBef>
                <a:spcPts val="600"/>
              </a:spcBef>
              <a:buClrTx/>
              <a:buSzTx/>
              <a:buFontTx/>
              <a:buNone/>
              <a:tabLst/>
            </a:pPr>
            <a:endParaRPr lang="en-US" dirty="0"/>
          </a:p>
          <a:p>
            <a:pPr marL="0" marR="0" lvl="0" indent="0" algn="l" defTabSz="914400" rtl="0" eaLnBrk="0" fontAlgn="base" latinLnBrk="0" hangingPunct="0">
              <a:lnSpc>
                <a:spcPct val="100000"/>
              </a:lnSpc>
              <a:spcBef>
                <a:spcPts val="600"/>
              </a:spcBef>
              <a:buClrTx/>
              <a:buSzTx/>
              <a:buFontTx/>
              <a:buNone/>
              <a:tabLst/>
            </a:pPr>
            <a:r>
              <a:rPr lang="en-US" dirty="0"/>
              <a:t>Here are three critical areas where process management impact model integrity:</a:t>
            </a:r>
          </a:p>
          <a:p>
            <a:pPr marL="0" marR="0" lvl="0" indent="0" algn="l" defTabSz="914400" rtl="0" eaLnBrk="0" fontAlgn="base" latinLnBrk="0" hangingPunct="0">
              <a:lnSpc>
                <a:spcPct val="100000"/>
              </a:lnSpc>
              <a:spcBef>
                <a:spcPts val="600"/>
              </a:spcBef>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Data Flow and Integration:</a:t>
            </a:r>
            <a:r>
              <a:rPr kumimoji="0" lang="en-US" altLang="en-US" sz="1200" b="0" i="0" u="none" strike="noStrike" cap="none" normalizeH="0" baseline="0" dirty="0">
                <a:ln>
                  <a:noFill/>
                </a:ln>
                <a:solidFill>
                  <a:schemeClr val="tx1"/>
                </a:solidFill>
                <a:effectLst/>
                <a:latin typeface="Arial" panose="020B0604020202020204" pitchFamily="34" charset="0"/>
              </a:rPr>
              <a:t> Process management ensures data flows seamlessly between different functions and systems, keeping the digital model up-to-date and accurate. This is crucial for making informed decisions and avoiding costly mistakes.</a:t>
            </a:r>
          </a:p>
          <a:p>
            <a:pPr marL="0" marR="0" lvl="0" indent="0" algn="l" defTabSz="914400" rtl="0" eaLnBrk="0" fontAlgn="base" latinLnBrk="0" hangingPunct="0">
              <a:lnSpc>
                <a:spcPct val="100000"/>
              </a:lnSpc>
              <a:spcBef>
                <a:spcPts val="600"/>
              </a:spcBef>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Collaboration and Communication:</a:t>
            </a:r>
            <a:r>
              <a:rPr kumimoji="0" lang="en-US" altLang="en-US" sz="1200" b="0" i="0" u="none" strike="noStrike" cap="none" normalizeH="0" baseline="0" dirty="0">
                <a:ln>
                  <a:noFill/>
                </a:ln>
                <a:solidFill>
                  <a:schemeClr val="tx1"/>
                </a:solidFill>
                <a:effectLst/>
                <a:latin typeface="Arial" panose="020B0604020202020204" pitchFamily="34" charset="0"/>
              </a:rPr>
              <a:t> A model-based approach requires collaboration across various disciplines. Process management facilitates communication and knowledge sharing, breaking down silos and enabling teams to work together effectively.</a:t>
            </a:r>
          </a:p>
          <a:p>
            <a:pPr marL="0" marR="0" lvl="0" indent="0" algn="l" defTabSz="914400" rtl="0" eaLnBrk="0" fontAlgn="base" latinLnBrk="0" hangingPunct="0">
              <a:lnSpc>
                <a:spcPct val="100000"/>
              </a:lnSpc>
              <a:spcBef>
                <a:spcPts val="600"/>
              </a:spcBef>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 Continuous Improvement:</a:t>
            </a:r>
            <a:r>
              <a:rPr kumimoji="0" lang="en-US" altLang="en-US" sz="1200" b="0" i="0" u="none" strike="noStrike" cap="none" normalizeH="0" baseline="0" dirty="0">
                <a:ln>
                  <a:noFill/>
                </a:ln>
                <a:solidFill>
                  <a:schemeClr val="tx1"/>
                </a:solidFill>
                <a:effectLst/>
                <a:latin typeface="Arial" panose="020B0604020202020204" pitchFamily="34" charset="0"/>
              </a:rPr>
              <a:t> Process management fosters a culture of continuous improvement, encouraging teams to identify and implement optimizations to both the model and the processes that support it.</a:t>
            </a:r>
          </a:p>
          <a:p>
            <a:pPr marL="0" marR="0" lvl="0" indent="0" algn="l" defTabSz="914400" rtl="0" eaLnBrk="0" fontAlgn="base" latinLnBrk="0" hangingPunct="0">
              <a:lnSpc>
                <a:spcPct val="100000"/>
              </a:lnSpc>
              <a:spcBef>
                <a:spcPts val="600"/>
              </a:spcBef>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 summary:</a:t>
            </a:r>
            <a:r>
              <a:rPr kumimoji="0" lang="en-US" altLang="en-US" sz="1200" b="0" i="0" u="none" strike="noStrike" cap="none" normalizeH="0" baseline="0" dirty="0">
                <a:ln>
                  <a:noFill/>
                </a:ln>
                <a:solidFill>
                  <a:schemeClr val="tx1"/>
                </a:solidFill>
                <a:effectLst/>
                <a:latin typeface="Arial" panose="020B0604020202020204" pitchFamily="34" charset="0"/>
              </a:rPr>
              <a:t> Without well-defined and managed processes, the digital model risks becoming fragmented, inaccurate, or difficult to use. </a:t>
            </a:r>
          </a:p>
          <a:p>
            <a:pPr marL="0" marR="0" lvl="0" indent="0" algn="l" defTabSz="914400" rtl="0" eaLnBrk="0" fontAlgn="base" latinLnBrk="0" hangingPunct="0">
              <a:lnSpc>
                <a:spcPct val="100000"/>
              </a:lnSpc>
              <a:spcBef>
                <a:spcPts val="600"/>
              </a:spcBef>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Process management provides the necessary structure and control to unlock the full potential of model-based initiatives, enabling organizations to achieve significant benefits in terms of cost reduction, quality improvement, and faster time-to-market.</a:t>
            </a:r>
          </a:p>
          <a:p>
            <a:endParaRPr lang="en-US" dirty="0"/>
          </a:p>
        </p:txBody>
      </p:sp>
      <p:sp>
        <p:nvSpPr>
          <p:cNvPr id="4" name="Slide Number Placeholder 3">
            <a:extLst>
              <a:ext uri="{FF2B5EF4-FFF2-40B4-BE49-F238E27FC236}">
                <a16:creationId xmlns:a16="http://schemas.microsoft.com/office/drawing/2014/main" id="{55F7917E-AC6C-A2B5-4334-B11E88C69AC1}"/>
              </a:ext>
            </a:extLst>
          </p:cNvPr>
          <p:cNvSpPr>
            <a:spLocks noGrp="1"/>
          </p:cNvSpPr>
          <p:nvPr>
            <p:ph type="sldNum" sz="quarter" idx="5"/>
          </p:nvPr>
        </p:nvSpPr>
        <p:spPr/>
        <p:txBody>
          <a:bodyPr/>
          <a:lstStyle/>
          <a:p>
            <a:fld id="{90BE395C-519B-4347-B1B5-E87B29C3DC7A}" type="slidenum">
              <a:rPr lang="en-US" smtClean="0"/>
              <a:t>30</a:t>
            </a:fld>
            <a:endParaRPr lang="en-US"/>
          </a:p>
        </p:txBody>
      </p:sp>
    </p:spTree>
    <p:extLst>
      <p:ext uri="{BB962C8B-B14F-4D97-AF65-F5344CB8AC3E}">
        <p14:creationId xmlns:p14="http://schemas.microsoft.com/office/powerpoint/2010/main" val="2955839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take a look at various model types and their use in enabling a model-based enterprise. (Click)</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Definition (MBD)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practice of using a 3D CAD model and associated data instead of relying solely on engineering drawings. (Click)</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Systems Engineering (MBSE)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an engineering discipline in its own right that, simply put, attempts to describe how things interrelate in a predictable and controllable manner. Tools like: Cameo,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MagicDraw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Problem is, there are no current connections between MBSE and MBD. This is where the MBP plays as vital and critical role.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where and why Process modeling is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critical.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Process (MBP)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practice of using a process flow model and associated product definition and execution information creating the opportunity for operational “digital twin” business and technical processes.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not only provides context, but also scope for our MBSE modeling. It facilitates the tying together (i.e., digital thread) requirements, the product info, and testing (verification) across the full lifecycle of the product.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(Click)</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Model-Based Enterprise (MBE)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simply an enterprise, an organization, that has based its processes on using a Model-Based Definition.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Per the National Institute of Standards and Technology (NIST),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Model-Based Enterprise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(MBE)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 organization that applies modeling and simulation technologies to integrate and manage its technical and business processes related to production and product lifecycle support.”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leveraging data-rich models, MBE realizes an end-to-end digital vision throughout the Operational, Design, Buy, Build, and Sustain value chains.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Transition to a Model-Based Enterprise enables real-time data sharing amongst Enterprises and their Supply Chain, enabling accelerated design, reduced total cycle time, and improved quality.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Model-Based Enterprise will accelerate an enterprises transformation capability, driving their industry competitiveness including improved Supplier collaboration.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must remember that MBE will be evolving over time.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now, it means 3D models are the new norm and suppliers will start receiving a 3D model’s instead of a 2D drawing.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other areas, it is still evolving - for instance, collaboration on Model- Based Systems Engineering (MBSE) design work, the use of Process Models (MBP) to support BPR and CPI. As a result, any guidance regarding MBE must be a living document that changes as overall MBE maturity evolves.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effectively using CM to guide us we can provide repeatability, sustainability, and temporal management of the product information, and the product; the C in CM.</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a:t>
            </a:r>
          </a:p>
        </p:txBody>
      </p:sp>
      <p:sp>
        <p:nvSpPr>
          <p:cNvPr id="4" name="Slide Number Placeholder 3"/>
          <p:cNvSpPr>
            <a:spLocks noGrp="1"/>
          </p:cNvSpPr>
          <p:nvPr>
            <p:ph type="sldNum" sz="quarter" idx="5"/>
          </p:nvPr>
        </p:nvSpPr>
        <p:spPr/>
        <p:txBody>
          <a:bodyPr/>
          <a:lstStyle/>
          <a:p>
            <a:fld id="{90BE395C-519B-4347-B1B5-E87B29C3DC7A}" type="slidenum">
              <a:rPr lang="en-US" smtClean="0"/>
              <a:t>31</a:t>
            </a:fld>
            <a:endParaRPr lang="en-US"/>
          </a:p>
        </p:txBody>
      </p:sp>
    </p:spTree>
    <p:extLst>
      <p:ext uri="{BB962C8B-B14F-4D97-AF65-F5344CB8AC3E}">
        <p14:creationId xmlns:p14="http://schemas.microsoft.com/office/powerpoint/2010/main" val="30661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1123-285D-82B0-A54E-9C94AD709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A8C7E-E5CC-9E44-0FBB-EC63F3996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A234E-9D55-6C7D-55CA-A5C58EFB7E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Configuration Management (ProCM) and by extension activities, capabilities, and services are products whose configurations need to be managed using appropriate SAE EIA649 CM functions and principles.  In this chapter we will take a look at what ProCM is, how it interrelates to services and processes, its role in digital thread/digital twin paradigms, its central role in Model-based initiatives, and the key components of a process and/or service that require the application of appropriate CM.</a:t>
            </a:r>
          </a:p>
          <a:p>
            <a:endParaRPr lang="en-US" dirty="0"/>
          </a:p>
        </p:txBody>
      </p:sp>
      <p:sp>
        <p:nvSpPr>
          <p:cNvPr id="4" name="Slide Number Placeholder 3">
            <a:extLst>
              <a:ext uri="{FF2B5EF4-FFF2-40B4-BE49-F238E27FC236}">
                <a16:creationId xmlns:a16="http://schemas.microsoft.com/office/drawing/2014/main" id="{DB020E1B-322F-2BD9-B411-99AAEA61F6DB}"/>
              </a:ext>
            </a:extLst>
          </p:cNvPr>
          <p:cNvSpPr>
            <a:spLocks noGrp="1"/>
          </p:cNvSpPr>
          <p:nvPr>
            <p:ph type="sldNum" sz="quarter" idx="5"/>
          </p:nvPr>
        </p:nvSpPr>
        <p:spPr/>
        <p:txBody>
          <a:bodyPr/>
          <a:lstStyle/>
          <a:p>
            <a:fld id="{90BE395C-519B-4347-B1B5-E87B29C3DC7A}" type="slidenum">
              <a:rPr lang="en-US" smtClean="0"/>
              <a:t>33</a:t>
            </a:fld>
            <a:endParaRPr lang="en-US"/>
          </a:p>
        </p:txBody>
      </p:sp>
    </p:spTree>
    <p:extLst>
      <p:ext uri="{BB962C8B-B14F-4D97-AF65-F5344CB8AC3E}">
        <p14:creationId xmlns:p14="http://schemas.microsoft.com/office/powerpoint/2010/main" val="176202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a:t>
            </a:fld>
            <a:endParaRPr lang="en-US"/>
          </a:p>
        </p:txBody>
      </p:sp>
    </p:spTree>
    <p:extLst>
      <p:ext uri="{BB962C8B-B14F-4D97-AF65-F5344CB8AC3E}">
        <p14:creationId xmlns:p14="http://schemas.microsoft.com/office/powerpoint/2010/main" val="3898719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0C7A9-5383-B635-8A4F-25F210792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D3EEE-AE05-6A4A-765C-053C9C7BD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94B76-6C4D-359F-D5FB-B01A209A27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this chapter we will take a look at ProCM and how it interrelates to, and with understanding, quantifying, and managing the key components of a process and/or service that require the application of appropriate CM.</a:t>
            </a:r>
          </a:p>
          <a:p>
            <a:endParaRPr lang="en-US" dirty="0"/>
          </a:p>
        </p:txBody>
      </p:sp>
      <p:sp>
        <p:nvSpPr>
          <p:cNvPr id="4" name="Slide Number Placeholder 3">
            <a:extLst>
              <a:ext uri="{FF2B5EF4-FFF2-40B4-BE49-F238E27FC236}">
                <a16:creationId xmlns:a16="http://schemas.microsoft.com/office/drawing/2014/main" id="{BADFDB5B-AC3E-182F-195E-4DFADF1F2C73}"/>
              </a:ext>
            </a:extLst>
          </p:cNvPr>
          <p:cNvSpPr>
            <a:spLocks noGrp="1"/>
          </p:cNvSpPr>
          <p:nvPr>
            <p:ph type="sldNum" sz="quarter" idx="5"/>
          </p:nvPr>
        </p:nvSpPr>
        <p:spPr/>
        <p:txBody>
          <a:bodyPr/>
          <a:lstStyle/>
          <a:p>
            <a:fld id="{90BE395C-519B-4347-B1B5-E87B29C3DC7A}" type="slidenum">
              <a:rPr lang="en-US" smtClean="0"/>
              <a:t>34</a:t>
            </a:fld>
            <a:endParaRPr lang="en-US"/>
          </a:p>
        </p:txBody>
      </p:sp>
    </p:spTree>
    <p:extLst>
      <p:ext uri="{BB962C8B-B14F-4D97-AF65-F5344CB8AC3E}">
        <p14:creationId xmlns:p14="http://schemas.microsoft.com/office/powerpoint/2010/main" val="3929051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Arial" panose="020B0604020202020204" pitchFamily="34" charset="0"/>
                <a:cs typeface="Arial" panose="020B0604020202020204" pitchFamily="34" charset="0"/>
              </a:rPr>
              <a:t>To effectively define, manage, and improve a process or service, it is crucial to understand its fundamental components:</a:t>
            </a:r>
          </a:p>
          <a:p>
            <a:pPr marL="0" indent="0">
              <a:buNone/>
            </a:pPr>
            <a:r>
              <a:rPr lang="en-US" sz="1200" b="1" dirty="0">
                <a:latin typeface="Arial" panose="020B0604020202020204" pitchFamily="34" charset="0"/>
                <a:cs typeface="Arial" panose="020B0604020202020204" pitchFamily="34" charset="0"/>
              </a:rPr>
              <a:t>1. Inputs: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These are the </a:t>
            </a:r>
            <a:r>
              <a:rPr lang="en-US" sz="1200" b="1" dirty="0">
                <a:latin typeface="Arial" panose="020B0604020202020204" pitchFamily="34" charset="0"/>
                <a:cs typeface="Arial" panose="020B0604020202020204" pitchFamily="34" charset="0"/>
              </a:rPr>
              <a:t>resources, information, or materials</a:t>
            </a:r>
            <a:r>
              <a:rPr lang="en-US" sz="1200" dirty="0">
                <a:latin typeface="Arial" panose="020B0604020202020204" pitchFamily="34" charset="0"/>
                <a:cs typeface="Arial" panose="020B0604020202020204" pitchFamily="34" charset="0"/>
              </a:rPr>
              <a:t> that are required to initiate the process or service. They act as the raw ingredients or starting point for the transformation that will take place.</a:t>
            </a:r>
          </a:p>
          <a:p>
            <a:r>
              <a:rPr lang="en-US" sz="1200" dirty="0">
                <a:latin typeface="Arial" panose="020B0604020202020204" pitchFamily="34" charset="0"/>
                <a:cs typeface="Arial" panose="020B0604020202020204" pitchFamily="34" charset="0"/>
              </a:rPr>
              <a:t>Examples include customer orders, raw materials, data, or client requests.</a:t>
            </a:r>
          </a:p>
          <a:p>
            <a:pPr marL="0" indent="0">
              <a:buNone/>
            </a:pPr>
            <a:r>
              <a:rPr lang="en-US" sz="1200" b="1" dirty="0">
                <a:latin typeface="Arial" panose="020B0604020202020204" pitchFamily="34" charset="0"/>
                <a:cs typeface="Arial" panose="020B0604020202020204" pitchFamily="34" charset="0"/>
              </a:rPr>
              <a:t>2. Outputs: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desired results or deliverables</a:t>
            </a:r>
            <a:r>
              <a:rPr lang="en-US" sz="1200" dirty="0">
                <a:latin typeface="Arial" panose="020B0604020202020204" pitchFamily="34" charset="0"/>
                <a:cs typeface="Arial" panose="020B0604020202020204" pitchFamily="34" charset="0"/>
              </a:rPr>
              <a:t> produced by the process or service. These are the tangible or intangible outcomes that create value for the customer or organization.</a:t>
            </a:r>
          </a:p>
          <a:p>
            <a:r>
              <a:rPr lang="en-US" sz="1200" dirty="0">
                <a:latin typeface="Arial" panose="020B0604020202020204" pitchFamily="34" charset="0"/>
                <a:cs typeface="Arial" panose="020B0604020202020204" pitchFamily="34" charset="0"/>
              </a:rPr>
              <a:t>Examples include finished products, completed tasks, satisfied customers, or improved efficiency.</a:t>
            </a:r>
          </a:p>
          <a:p>
            <a:pPr marL="0" indent="0">
              <a:buNone/>
            </a:pPr>
            <a:r>
              <a:rPr lang="en-US" sz="1200" b="1" dirty="0">
                <a:latin typeface="Arial" panose="020B0604020202020204" pitchFamily="34" charset="0"/>
                <a:cs typeface="Arial" panose="020B0604020202020204" pitchFamily="34" charset="0"/>
              </a:rPr>
              <a:t>3. Activities or Tasks: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sequence of steps or actions</a:t>
            </a:r>
            <a:r>
              <a:rPr lang="en-US" sz="1200" dirty="0">
                <a:latin typeface="Arial" panose="020B0604020202020204" pitchFamily="34" charset="0"/>
                <a:cs typeface="Arial" panose="020B0604020202020204" pitchFamily="34" charset="0"/>
              </a:rPr>
              <a:t> that are performed to convert the inputs into the desired outputs. These activities should be well-defined, organized, and optimized for efficiency.</a:t>
            </a:r>
          </a:p>
          <a:p>
            <a:r>
              <a:rPr lang="en-US" sz="1200" dirty="0">
                <a:latin typeface="Arial" panose="020B0604020202020204" pitchFamily="34" charset="0"/>
                <a:cs typeface="Arial" panose="020B0604020202020204" pitchFamily="34" charset="0"/>
              </a:rPr>
              <a:t>Examples include assembling a product, processing an order, providing customer support, or analyzing data.</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35</a:t>
            </a:fld>
            <a:endParaRPr lang="en-US"/>
          </a:p>
        </p:txBody>
      </p:sp>
    </p:spTree>
    <p:extLst>
      <p:ext uri="{BB962C8B-B14F-4D97-AF65-F5344CB8AC3E}">
        <p14:creationId xmlns:p14="http://schemas.microsoft.com/office/powerpoint/2010/main" val="3693501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latin typeface="Arial" panose="020B0604020202020204" pitchFamily="34" charset="0"/>
                <a:cs typeface="Arial" panose="020B0604020202020204" pitchFamily="34" charset="0"/>
              </a:rPr>
              <a:t>4. Roles and Responsibilities: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individuals or teams</a:t>
            </a:r>
            <a:r>
              <a:rPr lang="en-US" sz="1200" dirty="0">
                <a:latin typeface="Arial" panose="020B0604020202020204" pitchFamily="34" charset="0"/>
                <a:cs typeface="Arial" panose="020B0604020202020204" pitchFamily="34" charset="0"/>
              </a:rPr>
              <a:t> responsible for executing each activity or task within the process or service. Clear assignment of roles ensures accountability and smooth collaboration.</a:t>
            </a:r>
          </a:p>
          <a:p>
            <a:r>
              <a:rPr lang="en-US" sz="1200" dirty="0">
                <a:latin typeface="Arial" panose="020B0604020202020204" pitchFamily="34" charset="0"/>
                <a:cs typeface="Arial" panose="020B0604020202020204" pitchFamily="34" charset="0"/>
              </a:rPr>
              <a:t>It is crucial to identify who is responsible for what, and what level of authority they have in decision-making or problem-solving within the process.</a:t>
            </a:r>
          </a:p>
          <a:p>
            <a:pPr marL="0" indent="0">
              <a:buNone/>
            </a:pPr>
            <a:r>
              <a:rPr lang="en-US" sz="1200" b="1" dirty="0">
                <a:latin typeface="Arial" panose="020B0604020202020204" pitchFamily="34" charset="0"/>
                <a:cs typeface="Arial" panose="020B0604020202020204" pitchFamily="34" charset="0"/>
              </a:rPr>
              <a:t>5. Decision Points: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These are the </a:t>
            </a:r>
            <a:r>
              <a:rPr lang="en-US" sz="1200" b="1" dirty="0">
                <a:latin typeface="Arial" panose="020B0604020202020204" pitchFamily="34" charset="0"/>
                <a:cs typeface="Arial" panose="020B0604020202020204" pitchFamily="34" charset="0"/>
              </a:rPr>
              <a:t>critical junctures</a:t>
            </a:r>
            <a:r>
              <a:rPr lang="en-US" sz="1200" dirty="0">
                <a:latin typeface="Arial" panose="020B0604020202020204" pitchFamily="34" charset="0"/>
                <a:cs typeface="Arial" panose="020B0604020202020204" pitchFamily="34" charset="0"/>
              </a:rPr>
              <a:t> within the process or service where choices need to be made to determine the next course of action. Decisions can be based on predefined rules, data analysis, or human judgment.</a:t>
            </a:r>
          </a:p>
          <a:p>
            <a:r>
              <a:rPr lang="en-US" sz="1200" dirty="0">
                <a:latin typeface="Arial" panose="020B0604020202020204" pitchFamily="34" charset="0"/>
                <a:cs typeface="Arial" panose="020B0604020202020204" pitchFamily="34" charset="0"/>
              </a:rPr>
              <a:t>Well-defined decision points help ensure consistent and predictable outcomes and enable effective management of exceptions or variations in the process.</a:t>
            </a:r>
          </a:p>
          <a:p>
            <a:pPr marL="0" indent="0">
              <a:buNone/>
            </a:pPr>
            <a:r>
              <a:rPr lang="en-US" sz="1200" b="1" dirty="0">
                <a:latin typeface="Arial" panose="020B0604020202020204" pitchFamily="34" charset="0"/>
                <a:cs typeface="Arial" panose="020B0604020202020204" pitchFamily="34" charset="0"/>
              </a:rPr>
              <a:t>6. Metrics and KPIs: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key performance indicators (KPIs)</a:t>
            </a:r>
            <a:r>
              <a:rPr lang="en-US" sz="1200" dirty="0">
                <a:latin typeface="Arial" panose="020B0604020202020204" pitchFamily="34" charset="0"/>
                <a:cs typeface="Arial" panose="020B0604020202020204" pitchFamily="34" charset="0"/>
              </a:rPr>
              <a:t> used to track and measure the effectiveness, efficiency, and quality of the process or service. These metrics provide valuable data for analysis and continuous improvement.</a:t>
            </a:r>
          </a:p>
          <a:p>
            <a:r>
              <a:rPr lang="en-US" sz="1200" dirty="0">
                <a:latin typeface="Arial" panose="020B0604020202020204" pitchFamily="34" charset="0"/>
                <a:cs typeface="Arial" panose="020B0604020202020204" pitchFamily="34" charset="0"/>
              </a:rPr>
              <a:t>Examples include cycle time, customer satisfaction ratings, error rates, or cost per transaction.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36</a:t>
            </a:fld>
            <a:endParaRPr lang="en-US"/>
          </a:p>
        </p:txBody>
      </p:sp>
    </p:spTree>
    <p:extLst>
      <p:ext uri="{BB962C8B-B14F-4D97-AF65-F5344CB8AC3E}">
        <p14:creationId xmlns:p14="http://schemas.microsoft.com/office/powerpoint/2010/main" val="19132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latin typeface="Arial" panose="020B0604020202020204" pitchFamily="34" charset="0"/>
                <a:cs typeface="Arial" panose="020B0604020202020204" pitchFamily="34" charset="0"/>
              </a:rPr>
              <a:t>7. Resources, Technology and Tools: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a:t>
            </a:r>
            <a:r>
              <a:rPr lang="en-US" sz="1200" b="1" dirty="0">
                <a:latin typeface="Arial" panose="020B0604020202020204" pitchFamily="34" charset="0"/>
                <a:cs typeface="Arial" panose="020B0604020202020204" pitchFamily="34" charset="0"/>
              </a:rPr>
              <a:t>systems, software, or equipment</a:t>
            </a:r>
            <a:r>
              <a:rPr lang="en-US" sz="1200" dirty="0">
                <a:latin typeface="Arial" panose="020B0604020202020204" pitchFamily="34" charset="0"/>
                <a:cs typeface="Arial" panose="020B0604020202020204" pitchFamily="34" charset="0"/>
              </a:rPr>
              <a:t> used to support and enable the execution of the process or service. Technology can play a crucial role in automating tasks, streamlining workflows, and facilitating data management.</a:t>
            </a:r>
          </a:p>
          <a:p>
            <a:r>
              <a:rPr lang="en-US" sz="1200" dirty="0">
                <a:latin typeface="Arial" panose="020B0604020202020204" pitchFamily="34" charset="0"/>
                <a:cs typeface="Arial" panose="020B0604020202020204" pitchFamily="34" charset="0"/>
              </a:rPr>
              <a:t>Choosing the right technology and tools can enhance productivity, reduce errors, and improve overall performance.</a:t>
            </a:r>
          </a:p>
          <a:p>
            <a:pPr marL="0" indent="0">
              <a:buNone/>
            </a:pPr>
            <a:r>
              <a:rPr lang="en-US" sz="1200" b="1" dirty="0">
                <a:latin typeface="Arial" panose="020B0604020202020204" pitchFamily="34" charset="0"/>
                <a:cs typeface="Arial" panose="020B0604020202020204" pitchFamily="34" charset="0"/>
              </a:rPr>
              <a:t>8. Controls:</a:t>
            </a:r>
          </a:p>
          <a:p>
            <a:r>
              <a:rPr lang="en-US" sz="1200" dirty="0">
                <a:latin typeface="Arial" panose="020B0604020202020204" pitchFamily="34" charset="0"/>
                <a:cs typeface="Arial" panose="020B0604020202020204" pitchFamily="34" charset="0"/>
              </a:rPr>
              <a:t>Conditions required to produce the correct output. Name item and identify classification type from Knowledge, Business, Requirements, Life Cycle, Measurements types.</a:t>
            </a:r>
          </a:p>
          <a:p>
            <a:pPr marL="0" indent="0">
              <a:buNone/>
            </a:pPr>
            <a:r>
              <a:rPr lang="en-US" sz="1200" b="1" dirty="0">
                <a:latin typeface="Arial" panose="020B0604020202020204" pitchFamily="34" charset="0"/>
                <a:cs typeface="Arial" panose="020B0604020202020204" pitchFamily="34" charset="0"/>
              </a:rPr>
              <a:t>9. Feedback Loops: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Mechanisms for </a:t>
            </a:r>
            <a:r>
              <a:rPr lang="en-US" sz="1200" b="1" dirty="0">
                <a:latin typeface="Arial" panose="020B0604020202020204" pitchFamily="34" charset="0"/>
                <a:cs typeface="Arial" panose="020B0604020202020204" pitchFamily="34" charset="0"/>
              </a:rPr>
              <a:t>gathering feedback</a:t>
            </a:r>
            <a:r>
              <a:rPr lang="en-US" sz="1200" dirty="0">
                <a:latin typeface="Arial" panose="020B0604020202020204" pitchFamily="34" charset="0"/>
                <a:cs typeface="Arial" panose="020B0604020202020204" pitchFamily="34" charset="0"/>
              </a:rPr>
              <a:t> from customers, employees, or other stakeholders to gain valuable insights into the strengths and weaknesses of the process or service.</a:t>
            </a:r>
          </a:p>
          <a:p>
            <a:r>
              <a:rPr lang="en-US" sz="1200" dirty="0">
                <a:latin typeface="Arial" panose="020B0604020202020204" pitchFamily="34" charset="0"/>
                <a:cs typeface="Arial" panose="020B0604020202020204" pitchFamily="34" charset="0"/>
              </a:rPr>
              <a:t>Feedback is critical for identifying areas for improvement and ensuring continuous alignment with customer expectations.</a:t>
            </a:r>
          </a:p>
          <a:p>
            <a:endParaRPr lang="en-US" b="1" dirty="0"/>
          </a:p>
          <a:p>
            <a:r>
              <a:rPr lang="en-US" b="1" dirty="0"/>
              <a:t>Additional Considerations for Services:</a:t>
            </a:r>
            <a:endParaRPr lang="en-US" dirty="0"/>
          </a:p>
          <a:p>
            <a:pPr>
              <a:buFont typeface="Arial" panose="020B0604020202020204" pitchFamily="34" charset="0"/>
              <a:buChar char="•"/>
            </a:pPr>
            <a:r>
              <a:rPr lang="en-US" b="1" dirty="0"/>
              <a:t>Customer Interaction:</a:t>
            </a:r>
            <a:endParaRPr lang="en-US" dirty="0"/>
          </a:p>
          <a:p>
            <a:pPr marL="742950" lvl="1" indent="-285750">
              <a:buFont typeface="Arial" panose="020B0604020202020204" pitchFamily="34" charset="0"/>
              <a:buChar char="•"/>
            </a:pPr>
            <a:r>
              <a:rPr lang="en-US" dirty="0"/>
              <a:t>Services often involve direct </a:t>
            </a:r>
            <a:r>
              <a:rPr lang="en-US" b="1" dirty="0"/>
              <a:t>interaction with customers</a:t>
            </a:r>
            <a:r>
              <a:rPr lang="en-US" dirty="0"/>
              <a:t>, making customer satisfaction and experience paramount.</a:t>
            </a:r>
          </a:p>
          <a:p>
            <a:pPr>
              <a:buFont typeface="Arial" panose="020B0604020202020204" pitchFamily="34" charset="0"/>
              <a:buChar char="•"/>
            </a:pPr>
            <a:r>
              <a:rPr lang="en-US" b="1" dirty="0"/>
              <a:t>Intangibility:</a:t>
            </a:r>
            <a:endParaRPr lang="en-US" dirty="0"/>
          </a:p>
          <a:p>
            <a:pPr marL="742950" lvl="1" indent="-285750">
              <a:buFont typeface="Arial" panose="020B0604020202020204" pitchFamily="34" charset="0"/>
              <a:buChar char="•"/>
            </a:pPr>
            <a:r>
              <a:rPr lang="en-US" dirty="0"/>
              <a:t>Services are often intangible, making it challenging to measure and manage their quality compared to physical products.</a:t>
            </a:r>
          </a:p>
          <a:p>
            <a:pPr>
              <a:buFont typeface="Arial" panose="020B0604020202020204" pitchFamily="34" charset="0"/>
              <a:buChar char="•"/>
            </a:pPr>
            <a:r>
              <a:rPr lang="en-US" b="1" dirty="0"/>
              <a:t>Heterogeneity:</a:t>
            </a:r>
            <a:endParaRPr lang="en-US" dirty="0"/>
          </a:p>
          <a:p>
            <a:pPr marL="742950" lvl="1" indent="-285750">
              <a:buFont typeface="Arial" panose="020B0604020202020204" pitchFamily="34" charset="0"/>
              <a:buChar char="•"/>
            </a:pPr>
            <a:r>
              <a:rPr lang="en-US" dirty="0"/>
              <a:t>The quality of a service can </a:t>
            </a:r>
            <a:r>
              <a:rPr lang="en-US" b="1" dirty="0"/>
              <a:t>vary depending on the provider and the specific circumstances</a:t>
            </a:r>
            <a:r>
              <a:rPr lang="en-US" dirty="0"/>
              <a:t>, making standardization and consistency important goals.</a:t>
            </a:r>
          </a:p>
          <a:p>
            <a:r>
              <a:rPr lang="en-US" dirty="0"/>
              <a:t>By carefully considering and managing these key components, organizations can design, implement, and continuously improve their processes and services, ensuring optimal performance and customer satisfaction.</a:t>
            </a:r>
          </a:p>
        </p:txBody>
      </p:sp>
      <p:sp>
        <p:nvSpPr>
          <p:cNvPr id="4" name="Slide Number Placeholder 3"/>
          <p:cNvSpPr>
            <a:spLocks noGrp="1"/>
          </p:cNvSpPr>
          <p:nvPr>
            <p:ph type="sldNum" sz="quarter" idx="5"/>
          </p:nvPr>
        </p:nvSpPr>
        <p:spPr/>
        <p:txBody>
          <a:bodyPr/>
          <a:lstStyle/>
          <a:p>
            <a:fld id="{90BE395C-519B-4347-B1B5-E87B29C3DC7A}" type="slidenum">
              <a:rPr lang="en-US" smtClean="0"/>
              <a:t>37</a:t>
            </a:fld>
            <a:endParaRPr lang="en-US"/>
          </a:p>
        </p:txBody>
      </p:sp>
    </p:spTree>
    <p:extLst>
      <p:ext uri="{BB962C8B-B14F-4D97-AF65-F5344CB8AC3E}">
        <p14:creationId xmlns:p14="http://schemas.microsoft.com/office/powerpoint/2010/main" val="790260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38</a:t>
            </a:fld>
            <a:endParaRPr lang="en-US"/>
          </a:p>
        </p:txBody>
      </p:sp>
    </p:spTree>
    <p:extLst>
      <p:ext uri="{BB962C8B-B14F-4D97-AF65-F5344CB8AC3E}">
        <p14:creationId xmlns:p14="http://schemas.microsoft.com/office/powerpoint/2010/main" val="1403691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that we know a little more about ProCM and Business Process Reengineering, let’s recap our 5 functions and their collective 40principles. But first, let’s remember what CM is. “Configuration Management (CM) is a technical and management process applying appropriate processes, resources, and controls, to establish and maintain consistency between product configuration information, and the product.”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term “product” in the 649 standard should be interpreted as applicable to all product categories; e.g., documents, facilities, firmware, hardware, software, tools, materials, processes, services, systems, assets.”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must continually remember the definition of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Product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 649C: “Anything used in or resulting from the execution of a process including the process itself.”</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40</a:t>
            </a:fld>
            <a:endParaRPr lang="en-US"/>
          </a:p>
        </p:txBody>
      </p:sp>
    </p:spTree>
    <p:extLst>
      <p:ext uri="{BB962C8B-B14F-4D97-AF65-F5344CB8AC3E}">
        <p14:creationId xmlns:p14="http://schemas.microsoft.com/office/powerpoint/2010/main" val="3099411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41</a:t>
            </a:fld>
            <a:endParaRPr lang="en-US"/>
          </a:p>
        </p:txBody>
      </p:sp>
    </p:spTree>
    <p:extLst>
      <p:ext uri="{BB962C8B-B14F-4D97-AF65-F5344CB8AC3E}">
        <p14:creationId xmlns:p14="http://schemas.microsoft.com/office/powerpoint/2010/main" val="162347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t>To What Does CM Apply</a:t>
            </a:r>
          </a:p>
          <a:p>
            <a:pPr lvl="0"/>
            <a:endParaRPr lang="en-US" sz="2300" dirty="0"/>
          </a:p>
          <a:p>
            <a:pPr lvl="1"/>
            <a:r>
              <a:rPr lang="en-US" sz="2300" dirty="0"/>
              <a:t>IT Infrastructure &amp; Systems:</a:t>
            </a:r>
          </a:p>
          <a:p>
            <a:pPr lvl="1"/>
            <a:r>
              <a:rPr lang="en-US" sz="2300" dirty="0"/>
              <a:t>Software Security, Development and Operations [Dev(Sec)Ops]</a:t>
            </a:r>
          </a:p>
          <a:p>
            <a:pPr lvl="1"/>
            <a:r>
              <a:rPr lang="en-US" sz="2300" dirty="0"/>
              <a:t>Hardware Development, Manufacturing, and Sustainment</a:t>
            </a:r>
          </a:p>
          <a:p>
            <a:pPr lvl="1"/>
            <a:r>
              <a:rPr lang="en-US" sz="2300" dirty="0"/>
              <a:t>Business / Technical Process(es)/Services</a:t>
            </a:r>
          </a:p>
          <a:p>
            <a:pPr lvl="1"/>
            <a:r>
              <a:rPr lang="en-US" sz="2300" dirty="0"/>
              <a:t>Assets</a:t>
            </a:r>
          </a:p>
          <a:p>
            <a:pPr lvl="1"/>
            <a:r>
              <a:rPr lang="en-US" sz="2300" dirty="0"/>
              <a:t>Security</a:t>
            </a:r>
          </a:p>
          <a:p>
            <a:pPr lvl="1"/>
            <a:r>
              <a:rPr lang="en-US" sz="2300" dirty="0"/>
              <a:t>Compliance</a:t>
            </a:r>
          </a:p>
          <a:p>
            <a:pPr lvl="1"/>
            <a:r>
              <a:rPr lang="en-US" sz="2300" dirty="0"/>
              <a:t>Disaster Recovery / Incident Management</a:t>
            </a:r>
          </a:p>
          <a:p>
            <a:pPr lvl="0"/>
            <a:endParaRPr lang="en-US" sz="2300" dirty="0"/>
          </a:p>
          <a:p>
            <a:pPr marL="0" indent="0" algn="l">
              <a:buNone/>
            </a:pPr>
            <a:r>
              <a:rPr lang="en-US" sz="3600" b="1" u="sng" dirty="0">
                <a:solidFill>
                  <a:srgbClr val="C00000"/>
                </a:solidFill>
              </a:rPr>
              <a:t>Anything that needs to be planned for.</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42</a:t>
            </a:fld>
            <a:endParaRPr lang="en-US"/>
          </a:p>
        </p:txBody>
      </p:sp>
    </p:spTree>
    <p:extLst>
      <p:ext uri="{BB962C8B-B14F-4D97-AF65-F5344CB8AC3E}">
        <p14:creationId xmlns:p14="http://schemas.microsoft.com/office/powerpoint/2010/main" val="3631924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solidFill>
                  <a:srgbClr val="C00000"/>
                </a:solidFill>
              </a:rPr>
              <a:t>Benefits towards goals:</a:t>
            </a:r>
          </a:p>
          <a:p>
            <a:pPr marL="0" indent="0">
              <a:buNone/>
            </a:pPr>
            <a:r>
              <a:rPr lang="en-US" sz="1200" b="1" dirty="0">
                <a:solidFill>
                  <a:srgbClr val="C00000"/>
                </a:solidFill>
              </a:rPr>
              <a:t>Establishment and sustainment of an authoritative source of information and truth</a:t>
            </a:r>
          </a:p>
          <a:p>
            <a:pPr marL="0" indent="0">
              <a:buNone/>
            </a:pPr>
            <a:r>
              <a:rPr lang="en-US" sz="1200" b="1" dirty="0">
                <a:solidFill>
                  <a:srgbClr val="C00000"/>
                </a:solidFill>
              </a:rPr>
              <a:t>Collaboration and assurance across capability roles, functions, and systems </a:t>
            </a:r>
          </a:p>
          <a:p>
            <a:pPr marL="0" indent="0">
              <a:buNone/>
            </a:pPr>
            <a:r>
              <a:rPr lang="en-US" sz="1200" b="1" dirty="0">
                <a:solidFill>
                  <a:srgbClr val="C00000"/>
                </a:solidFill>
              </a:rPr>
              <a:t>Improving efficiencies </a:t>
            </a:r>
          </a:p>
          <a:p>
            <a:pPr marL="0" indent="0">
              <a:buNone/>
            </a:pPr>
            <a:r>
              <a:rPr lang="en-US" sz="1200" b="1" dirty="0">
                <a:solidFill>
                  <a:srgbClr val="C00000"/>
                </a:solidFill>
              </a:rPr>
              <a:t>Improving information flow </a:t>
            </a:r>
          </a:p>
          <a:p>
            <a:pPr marL="0" indent="0">
              <a:buNone/>
            </a:pPr>
            <a:r>
              <a:rPr lang="en-US" sz="1200" b="1" dirty="0">
                <a:solidFill>
                  <a:schemeClr val="tx1">
                    <a:lumMod val="95000"/>
                  </a:schemeClr>
                </a:solidFill>
              </a:rPr>
              <a:t>Improving process effectiveness </a:t>
            </a:r>
          </a:p>
          <a:p>
            <a:pPr marL="0" indent="0">
              <a:buNone/>
            </a:pPr>
            <a:r>
              <a:rPr lang="en-US" sz="1200" b="1" dirty="0">
                <a:solidFill>
                  <a:schemeClr val="tx1">
                    <a:lumMod val="95000"/>
                  </a:schemeClr>
                </a:solidFill>
              </a:rPr>
              <a:t>Eliminating waste </a:t>
            </a:r>
          </a:p>
          <a:p>
            <a:pPr marL="0" indent="0">
              <a:buNone/>
            </a:pPr>
            <a:r>
              <a:rPr lang="en-US" sz="1200" b="1" dirty="0">
                <a:solidFill>
                  <a:schemeClr val="tx1">
                    <a:lumMod val="95000"/>
                  </a:schemeClr>
                </a:solidFill>
              </a:rPr>
              <a:t>Improving product control </a:t>
            </a:r>
          </a:p>
          <a:p>
            <a:pPr marL="0" indent="0">
              <a:buNone/>
            </a:pPr>
            <a:r>
              <a:rPr lang="en-US" sz="1400" b="1" dirty="0"/>
              <a:t>A leaner, more reliable, resilient, financially responsible, and </a:t>
            </a:r>
            <a:r>
              <a:rPr lang="en-US" sz="1400" b="1" u="sng" dirty="0"/>
              <a:t>mature</a:t>
            </a:r>
            <a:r>
              <a:rPr lang="en-US" sz="1400" b="1" dirty="0"/>
              <a:t> enterprise </a:t>
            </a:r>
          </a:p>
          <a:p>
            <a:pPr marL="0" indent="0">
              <a:buNone/>
            </a:pPr>
            <a:endParaRPr lang="en-US" sz="1400" b="1" dirty="0"/>
          </a:p>
          <a:p>
            <a:pPr marL="0" indent="0">
              <a:buNone/>
            </a:pPr>
            <a:r>
              <a:rPr lang="en-US" sz="1400" b="1" dirty="0"/>
              <a:t>Without CM, enduring truth, trust, and traceability are an impossibility.</a:t>
            </a:r>
          </a:p>
          <a:p>
            <a:pPr marL="0" indent="0">
              <a:buNone/>
            </a:pPr>
            <a:endParaRPr lang="en-US" b="1" dirty="0"/>
          </a:p>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Without truth, we cannot agree on what road to go down.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Without trust, we cannot go down that road together.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Traceability, through the transparency and desired precision it provides, gives us confidence in our decisions and a framework for knowledge capture.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Without truth, trust, and traceability, and making them endure, enterprises cannot sustain a healthy, mature digital, model based, or otherwise realized and/or sustained: product, system, project, program, supply base, and/or enterprise, now, or in whatever future we evolve to.</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CM provides truth, trust, and traceability to Model Based Everything (MBX) Framework(s) through appropriate adaption of its functions and principals allowing speed and agility to be achieved without sacrificing leadership’s ability to not only control, but to command.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43</a:t>
            </a:fld>
            <a:endParaRPr lang="en-US"/>
          </a:p>
        </p:txBody>
      </p:sp>
    </p:spTree>
    <p:extLst>
      <p:ext uri="{BB962C8B-B14F-4D97-AF65-F5344CB8AC3E}">
        <p14:creationId xmlns:p14="http://schemas.microsoft.com/office/powerpoint/2010/main" val="3971401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management benefits a wide range of stakeholders within an organization, including:</a:t>
            </a:r>
          </a:p>
          <a:p>
            <a:r>
              <a:rPr lang="en-US" b="1" dirty="0"/>
              <a:t>1. IT and Operations Teams:</a:t>
            </a:r>
            <a:endParaRPr lang="en-US" dirty="0"/>
          </a:p>
          <a:p>
            <a:pPr>
              <a:buFont typeface="Arial" panose="020B0604020202020204" pitchFamily="34" charset="0"/>
              <a:buChar char="•"/>
            </a:pPr>
            <a:r>
              <a:rPr lang="en-US" b="1" dirty="0"/>
              <a:t>Reduced Downtime and Incidents:</a:t>
            </a:r>
            <a:r>
              <a:rPr lang="en-US" dirty="0"/>
              <a:t> CM helps prevent configuration errors and inconsistencies that can lead to system outages and service disruptions.   </a:t>
            </a:r>
            <a:r>
              <a:rPr lang="en-US" dirty="0">
                <a:hlinkClick r:id="rId3"/>
              </a:rPr>
              <a:t>1. How to Standardize Configuration Management - IT Glue </a:t>
            </a:r>
          </a:p>
          <a:p>
            <a:pPr>
              <a:buFont typeface="Arial" panose="020B0604020202020204" pitchFamily="34" charset="0"/>
              <a:buChar char="•"/>
            </a:pPr>
            <a:r>
              <a:rPr lang="en-US" dirty="0">
                <a:hlinkClick r:id="rId3"/>
              </a:rPr>
              <a:t>www.itglue.com</a:t>
            </a:r>
          </a:p>
          <a:p>
            <a:pPr>
              <a:buFont typeface="Arial" panose="020B0604020202020204" pitchFamily="34" charset="0"/>
              <a:buChar char="•"/>
            </a:pPr>
            <a:r>
              <a:rPr lang="en-US" b="1" dirty="0"/>
              <a:t>Improved Efficiency:</a:t>
            </a:r>
            <a:r>
              <a:rPr lang="en-US" dirty="0"/>
              <a:t> Automation of routine tasks and standardized configurations free up IT staff to focus on strategic initiatives.   </a:t>
            </a:r>
            <a:r>
              <a:rPr lang="en-US" dirty="0">
                <a:hlinkClick r:id="rId4"/>
              </a:rPr>
              <a:t>1. IT Infrastructure Automation: Transforming IT Operations for the Future - Scale Computing </a:t>
            </a:r>
          </a:p>
          <a:p>
            <a:pPr>
              <a:buFont typeface="Arial" panose="020B0604020202020204" pitchFamily="34" charset="0"/>
              <a:buChar char="•"/>
            </a:pPr>
            <a:r>
              <a:rPr lang="en-US" dirty="0">
                <a:hlinkClick r:id="rId4"/>
              </a:rPr>
              <a:t>www.scalecomputing.com</a:t>
            </a:r>
          </a:p>
          <a:p>
            <a:pPr>
              <a:buFont typeface="Arial" panose="020B0604020202020204" pitchFamily="34" charset="0"/>
              <a:buChar char="•"/>
            </a:pPr>
            <a:r>
              <a:rPr lang="en-US" b="1" dirty="0"/>
              <a:t>Faster Troubleshooting:</a:t>
            </a:r>
            <a:r>
              <a:rPr lang="en-US" dirty="0"/>
              <a:t> Having a clear understanding of system configurations helps identify and resolve issues quickly.</a:t>
            </a:r>
          </a:p>
          <a:p>
            <a:pPr>
              <a:buFont typeface="Arial" panose="020B0604020202020204" pitchFamily="34" charset="0"/>
              <a:buChar char="•"/>
            </a:pPr>
            <a:r>
              <a:rPr lang="en-US" b="1" dirty="0"/>
              <a:t>Easier Change Management:</a:t>
            </a:r>
            <a:r>
              <a:rPr lang="en-US" dirty="0"/>
              <a:t> CM provides a structured approach for managing changes, minimizing the risk of unexpected side effects.   </a:t>
            </a:r>
            <a:r>
              <a:rPr lang="en-US" dirty="0">
                <a:hlinkClick r:id="rId5"/>
              </a:rPr>
              <a:t>1. Configuration and Change Management Best Practices for SMBs - </a:t>
            </a:r>
            <a:r>
              <a:rPr lang="en-US" dirty="0" err="1">
                <a:hlinkClick r:id="rId5"/>
              </a:rPr>
              <a:t>OSIbeyond</a:t>
            </a:r>
            <a:r>
              <a:rPr lang="en-US" dirty="0">
                <a:hlinkClick r:id="rId5"/>
              </a:rPr>
              <a:t> </a:t>
            </a:r>
          </a:p>
          <a:p>
            <a:pPr>
              <a:buFont typeface="Arial" panose="020B0604020202020204" pitchFamily="34" charset="0"/>
              <a:buChar char="•"/>
            </a:pPr>
            <a:r>
              <a:rPr lang="en-US" dirty="0">
                <a:hlinkClick r:id="rId5"/>
              </a:rPr>
              <a:t>www.osibeyond.com</a:t>
            </a:r>
          </a:p>
          <a:p>
            <a:r>
              <a:rPr lang="en-US" b="1" dirty="0"/>
              <a:t>2. Development Teams:</a:t>
            </a:r>
            <a:endParaRPr lang="en-US" dirty="0"/>
          </a:p>
          <a:p>
            <a:pPr>
              <a:buFont typeface="Arial" panose="020B0604020202020204" pitchFamily="34" charset="0"/>
              <a:buChar char="•"/>
            </a:pPr>
            <a:r>
              <a:rPr lang="en-US" b="1" dirty="0"/>
              <a:t>Consistent Environments:</a:t>
            </a:r>
            <a:r>
              <a:rPr lang="en-US" dirty="0"/>
              <a:t> CM ensures that development, testing, and production environments are consistent, reducing the risk of deployment issues.   </a:t>
            </a:r>
            <a:r>
              <a:rPr lang="en-US" dirty="0">
                <a:hlinkClick r:id="rId6"/>
              </a:rPr>
              <a:t>1. What is Configuration Management? - VMware </a:t>
            </a:r>
          </a:p>
          <a:p>
            <a:pPr>
              <a:buFont typeface="Arial" panose="020B0604020202020204" pitchFamily="34" charset="0"/>
              <a:buChar char="•"/>
            </a:pPr>
            <a:r>
              <a:rPr lang="en-US" dirty="0">
                <a:hlinkClick r:id="rId6"/>
              </a:rPr>
              <a:t>www.vmware.com</a:t>
            </a:r>
          </a:p>
          <a:p>
            <a:pPr>
              <a:buFont typeface="Arial" panose="020B0604020202020204" pitchFamily="34" charset="0"/>
              <a:buChar char="•"/>
            </a:pPr>
            <a:r>
              <a:rPr lang="en-US" b="1" dirty="0"/>
              <a:t>Version Control and Rollbacks:</a:t>
            </a:r>
            <a:r>
              <a:rPr lang="en-US" dirty="0"/>
              <a:t> CM enables easy tracking and management of code and configuration changes, allowing for quick rollbacks in case of problems.   </a:t>
            </a:r>
            <a:r>
              <a:rPr lang="en-US" dirty="0">
                <a:hlinkClick r:id="rId7"/>
              </a:rPr>
              <a:t>1. Configuration management: definition and benefits - Atlassian </a:t>
            </a:r>
          </a:p>
          <a:p>
            <a:pPr>
              <a:buFont typeface="Arial" panose="020B0604020202020204" pitchFamily="34" charset="0"/>
              <a:buChar char="•"/>
            </a:pPr>
            <a:r>
              <a:rPr lang="en-US" dirty="0">
                <a:hlinkClick r:id="rId7"/>
              </a:rPr>
              <a:t>www.atlassian.com</a:t>
            </a:r>
          </a:p>
          <a:p>
            <a:pPr>
              <a:buFont typeface="Arial" panose="020B0604020202020204" pitchFamily="34" charset="0"/>
              <a:buChar char="•"/>
            </a:pPr>
            <a:r>
              <a:rPr lang="en-US" b="1" dirty="0"/>
              <a:t>Collaboration and Visibility:</a:t>
            </a:r>
            <a:r>
              <a:rPr lang="en-US" dirty="0"/>
              <a:t> CM provides a central repository for configuration information, promoting transparency and collaboration among development teams.   </a:t>
            </a:r>
            <a:r>
              <a:rPr lang="en-US" dirty="0">
                <a:hlinkClick r:id="rId8"/>
              </a:rPr>
              <a:t>1. Configuration Management - Definition &amp; Best Practices - OTRS </a:t>
            </a:r>
          </a:p>
          <a:p>
            <a:pPr>
              <a:buFont typeface="Arial" panose="020B0604020202020204" pitchFamily="34" charset="0"/>
              <a:buChar char="•"/>
            </a:pPr>
            <a:r>
              <a:rPr lang="en-US" dirty="0">
                <a:hlinkClick r:id="rId8"/>
              </a:rPr>
              <a:t>otrs.com</a:t>
            </a:r>
          </a:p>
          <a:p>
            <a:r>
              <a:rPr lang="en-US" b="1" dirty="0"/>
              <a:t>3. Business Stakeholders:</a:t>
            </a:r>
            <a:endParaRPr lang="en-US" dirty="0"/>
          </a:p>
          <a:p>
            <a:pPr>
              <a:buFont typeface="Arial" panose="020B0604020202020204" pitchFamily="34" charset="0"/>
              <a:buChar char="•"/>
            </a:pPr>
            <a:r>
              <a:rPr lang="en-US" b="1" dirty="0"/>
              <a:t>Improved Service Reliability:</a:t>
            </a:r>
            <a:r>
              <a:rPr lang="en-US" dirty="0"/>
              <a:t> Reliable systems and processes translate to better service quality and customer satisfaction.</a:t>
            </a:r>
          </a:p>
          <a:p>
            <a:pPr>
              <a:buFont typeface="Arial" panose="020B0604020202020204" pitchFamily="34" charset="0"/>
              <a:buChar char="•"/>
            </a:pPr>
            <a:r>
              <a:rPr lang="en-US" b="1" dirty="0"/>
              <a:t>Reduced Costs:</a:t>
            </a:r>
            <a:r>
              <a:rPr lang="en-US" dirty="0"/>
              <a:t> CM helps optimize resource utilization and prevent costly errors and downtime.   </a:t>
            </a:r>
            <a:r>
              <a:rPr lang="en-US" dirty="0">
                <a:hlinkClick r:id="rId9"/>
              </a:rPr>
              <a:t>1. What Is Configuration Management and Why Is It Important? - </a:t>
            </a:r>
            <a:r>
              <a:rPr lang="en-US" dirty="0" err="1">
                <a:hlinkClick r:id="rId9"/>
              </a:rPr>
              <a:t>UpGuard</a:t>
            </a:r>
            <a:r>
              <a:rPr lang="en-US" dirty="0">
                <a:hlinkClick r:id="rId9"/>
              </a:rPr>
              <a:t> </a:t>
            </a:r>
          </a:p>
          <a:p>
            <a:pPr>
              <a:buFont typeface="Arial" panose="020B0604020202020204" pitchFamily="34" charset="0"/>
              <a:buChar char="•"/>
            </a:pPr>
            <a:r>
              <a:rPr lang="en-US" dirty="0">
                <a:hlinkClick r:id="rId9"/>
              </a:rPr>
              <a:t>www.upguard.com</a:t>
            </a:r>
          </a:p>
          <a:p>
            <a:pPr>
              <a:buFont typeface="Arial" panose="020B0604020202020204" pitchFamily="34" charset="0"/>
              <a:buChar char="•"/>
            </a:pPr>
            <a:r>
              <a:rPr lang="en-US" b="1" dirty="0"/>
              <a:t>Enhanced Agility:</a:t>
            </a:r>
            <a:r>
              <a:rPr lang="en-US" dirty="0"/>
              <a:t> The ability to adapt to change and deploy new features or updates quickly provides a competitive advantage.</a:t>
            </a:r>
          </a:p>
          <a:p>
            <a:pPr>
              <a:buFont typeface="Arial" panose="020B0604020202020204" pitchFamily="34" charset="0"/>
              <a:buChar char="•"/>
            </a:pPr>
            <a:r>
              <a:rPr lang="en-US" b="1" dirty="0"/>
              <a:t>Compliance and Auditing:</a:t>
            </a:r>
            <a:r>
              <a:rPr lang="en-US" dirty="0"/>
              <a:t> CM helps ensure adherence to regulatory requirements and industry standards, reducing the risk of penalties and fines.   </a:t>
            </a:r>
            <a:r>
              <a:rPr lang="en-US" dirty="0">
                <a:hlinkClick r:id="rId10"/>
              </a:rPr>
              <a:t>1. What is Configuration Management? - VMware </a:t>
            </a:r>
          </a:p>
          <a:p>
            <a:pPr>
              <a:buFont typeface="Arial" panose="020B0604020202020204" pitchFamily="34" charset="0"/>
              <a:buChar char="•"/>
            </a:pPr>
            <a:r>
              <a:rPr lang="en-US" dirty="0">
                <a:hlinkClick r:id="rId10"/>
              </a:rPr>
              <a:t>www.vmware.com</a:t>
            </a:r>
          </a:p>
          <a:p>
            <a:r>
              <a:rPr lang="en-US" b="1" dirty="0"/>
              <a:t>4. End-Users:</a:t>
            </a:r>
            <a:endParaRPr lang="en-US" dirty="0"/>
          </a:p>
          <a:p>
            <a:pPr>
              <a:buFont typeface="Arial" panose="020B0604020202020204" pitchFamily="34" charset="0"/>
              <a:buChar char="•"/>
            </a:pPr>
            <a:r>
              <a:rPr lang="en-US" b="1" dirty="0"/>
              <a:t>Consistent and Reliable Services:</a:t>
            </a:r>
            <a:r>
              <a:rPr lang="en-US" dirty="0"/>
              <a:t> CM contributes to a more stable and predictable user experience, minimizing disruptions and frustration.</a:t>
            </a:r>
          </a:p>
          <a:p>
            <a:pPr>
              <a:buFont typeface="Arial" panose="020B0604020202020204" pitchFamily="34" charset="0"/>
              <a:buChar char="•"/>
            </a:pPr>
            <a:r>
              <a:rPr lang="en-US" b="1" dirty="0"/>
              <a:t>Faster Access to New Features and Updates:</a:t>
            </a:r>
            <a:r>
              <a:rPr lang="en-US" dirty="0"/>
              <a:t> Efficient change management and deployment processes enable organizations to deliver new features and improvements to users more quickly.</a:t>
            </a:r>
          </a:p>
          <a:p>
            <a:pPr>
              <a:buFont typeface="Arial" panose="020B0604020202020204" pitchFamily="34" charset="0"/>
              <a:buNone/>
            </a:pPr>
            <a:endParaRPr lang="en-US" dirty="0"/>
          </a:p>
          <a:p>
            <a:r>
              <a:rPr lang="en-US" b="1" dirty="0"/>
              <a:t>In summary, configuration management benefits virtually everyone within an organization by improving efficiency, reducing costs, enhancing quality, and promoting collaboration. It enables organizations to deliver better services, adapt to change more effectively, and achieve their business goals.</a:t>
            </a:r>
          </a:p>
          <a:p>
            <a:endParaRPr lang="en-US" b="1" dirty="0"/>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44</a:t>
            </a:fld>
            <a:endParaRPr lang="en-US"/>
          </a:p>
        </p:txBody>
      </p:sp>
    </p:spTree>
    <p:extLst>
      <p:ext uri="{BB962C8B-B14F-4D97-AF65-F5344CB8AC3E}">
        <p14:creationId xmlns:p14="http://schemas.microsoft.com/office/powerpoint/2010/main" val="3920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a:effectLst/>
                <a:latin typeface="Arial" panose="020B0604020202020204" pitchFamily="34" charset="0"/>
                <a:ea typeface="Times New Roman" panose="02020603050405020304" pitchFamily="18" charset="0"/>
                <a:cs typeface="Arial" panose="020B0604020202020204" pitchFamily="34" charset="0"/>
              </a:rPr>
              <a:t>CPI</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provides</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organizations</a:t>
            </a:r>
            <a:r>
              <a:rPr lang="en-US" sz="1200" spc="-25" dirty="0">
                <a:effectLst/>
                <a:latin typeface="Arial" panose="020B0604020202020204" pitchFamily="34" charset="0"/>
                <a:ea typeface="Times New Roman" panose="02020603050405020304" pitchFamily="18" charset="0"/>
                <a:cs typeface="Arial" panose="020B0604020202020204" pitchFamily="34" charset="0"/>
              </a:rPr>
              <a:t> with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method</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for</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analyzing</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how</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work</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is</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currently</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being</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done</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and</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how</a:t>
            </a:r>
            <a:r>
              <a:rPr lang="en-US" sz="1200" spc="-2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proc</a:t>
            </a:r>
            <a:r>
              <a:rPr lang="en-US" sz="1200" dirty="0">
                <a:effectLst/>
                <a:latin typeface="Arial" panose="020B0604020202020204" pitchFamily="34" charset="0"/>
                <a:ea typeface="Times New Roman" panose="02020603050405020304" pitchFamily="18" charset="0"/>
                <a:cs typeface="Arial" panose="020B0604020202020204" pitchFamily="34" charset="0"/>
              </a:rPr>
              <a:t>esses</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can</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be</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improved</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to</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do</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the</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job</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more</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efficiently</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and</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effectively</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on</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an</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ongoing</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basis.</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CPI</a:t>
            </a:r>
            <a:r>
              <a:rPr lang="en-US" sz="1200" spc="-75" dirty="0">
                <a:effectLst/>
                <a:latin typeface="Arial" panose="020B0604020202020204" pitchFamily="34" charset="0"/>
                <a:ea typeface="Times New Roman" panose="02020603050405020304" pitchFamily="18"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cs typeface="Arial" panose="020B0604020202020204" pitchFamily="34" charset="0"/>
              </a:rPr>
              <a:t>has </a:t>
            </a:r>
            <a:r>
              <a:rPr lang="en-US" sz="1200" spc="-20" dirty="0">
                <a:effectLst/>
                <a:latin typeface="Arial" panose="020B0604020202020204" pitchFamily="34" charset="0"/>
                <a:ea typeface="Times New Roman" panose="02020603050405020304" pitchFamily="18" charset="0"/>
                <a:cs typeface="Arial" panose="020B0604020202020204" pitchFamily="34" charset="0"/>
              </a:rPr>
              <a:t>evolved</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as</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an</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overall</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approach</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from</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separate</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performance</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improvement</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schools</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of</a:t>
            </a:r>
            <a:r>
              <a:rPr lang="en-US" sz="1200" spc="-40" dirty="0">
                <a:effectLst/>
                <a:latin typeface="Arial" panose="020B0604020202020204" pitchFamily="34" charset="0"/>
                <a:ea typeface="Times New Roman" panose="02020603050405020304" pitchFamily="18" charset="0"/>
                <a:cs typeface="Arial" panose="020B0604020202020204" pitchFamily="34" charset="0"/>
              </a:rPr>
              <a:t> </a:t>
            </a:r>
            <a:r>
              <a:rPr lang="en-US" sz="1200" spc="-20" dirty="0">
                <a:effectLst/>
                <a:latin typeface="Arial" panose="020B0604020202020204" pitchFamily="34" charset="0"/>
                <a:ea typeface="Times New Roman" panose="02020603050405020304" pitchFamily="18" charset="0"/>
                <a:cs typeface="Arial" panose="020B0604020202020204" pitchFamily="34" charset="0"/>
              </a:rPr>
              <a:t>thought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originating</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in</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the</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private</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and</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public</a:t>
            </a:r>
            <a:r>
              <a:rPr lang="en-US" sz="1200" spc="-30" dirty="0">
                <a:effectLst/>
                <a:latin typeface="Arial" panose="020B0604020202020204" pitchFamily="34" charset="0"/>
                <a:ea typeface="Times New Roman" panose="02020603050405020304" pitchFamily="18" charset="0"/>
                <a:cs typeface="Arial" panose="020B0604020202020204" pitchFamily="34" charset="0"/>
              </a:rPr>
              <a:t> </a:t>
            </a:r>
            <a:r>
              <a:rPr lang="en-US" sz="1200" spc="-10" dirty="0">
                <a:effectLst/>
                <a:latin typeface="Arial" panose="020B0604020202020204" pitchFamily="34" charset="0"/>
                <a:ea typeface="Times New Roman" panose="02020603050405020304" pitchFamily="18" charset="0"/>
                <a:cs typeface="Arial" panose="020B0604020202020204" pitchFamily="34" charset="0"/>
              </a:rPr>
              <a:t>sectors.</a:t>
            </a:r>
            <a:r>
              <a:rPr lang="en-US" sz="1200" spc="-35" dirty="0">
                <a:effectLst/>
                <a:latin typeface="Arial" panose="020B0604020202020204" pitchFamily="34" charset="0"/>
                <a:ea typeface="Times New Roman" panose="02020603050405020304" pitchFamily="18"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a:t>
            </a:fld>
            <a:endParaRPr lang="en-US"/>
          </a:p>
        </p:txBody>
      </p:sp>
    </p:spTree>
    <p:extLst>
      <p:ext uri="{BB962C8B-B14F-4D97-AF65-F5344CB8AC3E}">
        <p14:creationId xmlns:p14="http://schemas.microsoft.com/office/powerpoint/2010/main" val="40552781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stated in 649C, “CM Processes are critical for establishing and maintaining consistent execution and incontrovertible information used to communicate….”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Incontrovertibility (i.e., impossible to doubt) does not happen by happenstance, it starts with provenance.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Provenance is the ability to capture, contain, refer to precisely, sustain, and provide demonstrable evidence of an item’s chronology from origin, through changes, to current status.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Provenance is an impossibility to achieve without CM as its foundation. Provenance is the guaranteed output of having appropriate CM in place for the configuration.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process of Provenance is traceability.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validation of the composition and traceability of technologies, products and services establishes the Pedigree.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enables non-repudiation: the assurance that someone cannot deny the validity of the product or refute responsibility.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provenance, traceability, pedigree, and non-repudiation, Incontrovertibility can be established in support of initiatives like AI, ML, MBE, Digital Threads, Digital Twins, Dev(Sec)Ops, as well as support iterative realization methods like AGILE and SCRUM.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45</a:t>
            </a:fld>
            <a:endParaRPr lang="en-US"/>
          </a:p>
        </p:txBody>
      </p:sp>
    </p:spTree>
    <p:extLst>
      <p:ext uri="{BB962C8B-B14F-4D97-AF65-F5344CB8AC3E}">
        <p14:creationId xmlns:p14="http://schemas.microsoft.com/office/powerpoint/2010/main" val="3933687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are the Elements/Functions of CM</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latin typeface="Arial" panose="020B0604020202020204" pitchFamily="34" charset="0"/>
                <a:cs typeface="Arial" panose="020B0604020202020204" pitchFamily="34" charset="0"/>
              </a:rPr>
              <a:t>The core elements, or functions, of Configuration Management (CM) are:</a:t>
            </a:r>
          </a:p>
          <a:p>
            <a:pPr marL="285750" indent="-285750"/>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Management Planning and Management</a:t>
            </a:r>
          </a:p>
          <a:p>
            <a:pPr marL="285750" indent="-285750"/>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Identification</a:t>
            </a:r>
          </a:p>
          <a:p>
            <a:pPr marL="285750" indent="-285750"/>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Change Management</a:t>
            </a:r>
          </a:p>
          <a:p>
            <a:pPr marL="285750" indent="-285750"/>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Status Accounting</a:t>
            </a:r>
          </a:p>
          <a:p>
            <a:pPr marL="285750" indent="-285750"/>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Verification and Audit</a:t>
            </a:r>
          </a:p>
          <a:p>
            <a:pPr marL="285750" indent="-285750"/>
            <a:endParaRPr lang="en-US" sz="1800"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Configuration</a:t>
            </a:r>
            <a:r>
              <a:rPr lang="en-US" sz="1800" dirty="0">
                <a:latin typeface="Arial" panose="020B0604020202020204" pitchFamily="34" charset="0"/>
                <a:cs typeface="Arial" panose="020B0604020202020204" pitchFamily="34" charset="0"/>
              </a:rPr>
              <a:t> = The product, and all product configuration information needed to support the product as they evolve across the product’s entire life cycle.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core objectives of Configuration Management (CM) typically include: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Each product and its constituent components, as well as their versions, are labelled unambiguously and uniquely so that they can be referenced and retrieved precisely, establishing a basis for configuration control and reference.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Each product and its constituent components, as well as their versions, are structured to assure they are planned for, there is a place to house them once they are realized, and that a “where used” can be queried for change impact analysis throughout the product’s lifecycle.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Each product and its constituent components, as well as their versions, are validated and released to establish their integrity throughout the product’s lifecycle.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Baselines and current approved configurations are defined to allow reference of, control of, and traceability between the evolving product.</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Each product and its constituent components, as well as their versions, interfaces are managed throughout the product’s lifecycle.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Problem reporting is established to record issues identified throughout the product’s lifecycle and ensure their resolution.</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 management is established to record, evaluate, approve, and resolve changes throughout the product’s lifecycle.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 impact analysis and review is established to ensure that all problems and changes are assessed, approved or disapproved, approved changes are implemented and verified, and feedback is provided to affected processes and their stakeholders, as defined in the product’s planning process.</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Status and performance accounting is established for reporting on the product and its components as events occur for activities like, but not limited to, baseline identification, problem report status, change history, release status and process/task performance.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Each product and its constituent components, as well as their versions are verified as tasks are performed to mitigate risk propagation throughout the product’s lifecycle.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Configuration Management is applied to the entire product’s lifecycle process, including to learning assurance, and associated lifecycle information. </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Archival, retrieval and release ensure that product lifecycle artifact(s) (e.g., data for compliance demonstration) can be retrieved for duplication, regeneration, retesting or modification and only authorized data is used.</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product’s lifecycle environment configuration management ensures that the tools and environment used in the product’s lifecycle are identified, controlled and retrievable.</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CM training is provided to individuals involved in the CM process to ensure they understand their responsibility, authority, accountability, and procedures.</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Configuration Management is conducted in accordance with the functions and principles established in SAE EIA649.</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Additional Functions: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Configuration Planning: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Developing a configuration management plan that outlines the processes, procedures, and tools to be used for CM activities.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Release Management:</a:t>
            </a:r>
            <a:r>
              <a:rPr lang="en-US" sz="1200" dirty="0">
                <a:effectLst/>
                <a:latin typeface="Calibri" panose="020F0502020204030204" pitchFamily="34" charset="0"/>
                <a:ea typeface="Calibri" panose="020F0502020204030204" pitchFamily="34" charset="0"/>
                <a:cs typeface="Times New Roman" panose="02020603050405020304" pitchFamily="18" charset="0"/>
              </a:rPr>
              <a:t> Managing the packaging, deployment, and tracking of software releases and updates.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Baseline Management:</a:t>
            </a:r>
            <a:r>
              <a:rPr lang="en-US" sz="1200" dirty="0">
                <a:effectLst/>
                <a:latin typeface="Calibri" panose="020F0502020204030204" pitchFamily="34" charset="0"/>
                <a:ea typeface="Calibri" panose="020F0502020204030204" pitchFamily="34" charset="0"/>
                <a:cs typeface="Times New Roman" panose="02020603050405020304" pitchFamily="18" charset="0"/>
              </a:rPr>
              <a:t> Establishing and maintaining baselines (approved configurations) at various points in the lifecycle.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Version Control:</a:t>
            </a:r>
            <a:r>
              <a:rPr lang="en-US" sz="1200" dirty="0">
                <a:effectLst/>
                <a:latin typeface="Calibri" panose="020F0502020204030204" pitchFamily="34" charset="0"/>
                <a:ea typeface="Calibri" panose="020F0502020204030204" pitchFamily="34" charset="0"/>
                <a:cs typeface="Times New Roman" panose="02020603050405020304" pitchFamily="18" charset="0"/>
              </a:rPr>
              <a:t> Tracking and managing different versions of CIs and their associated documentation.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Change Control Board (CCB):</a:t>
            </a:r>
            <a:r>
              <a:rPr lang="en-US" sz="1200" dirty="0">
                <a:effectLst/>
                <a:latin typeface="Calibri" panose="020F0502020204030204" pitchFamily="34" charset="0"/>
                <a:ea typeface="Calibri" panose="020F0502020204030204" pitchFamily="34" charset="0"/>
                <a:cs typeface="Times New Roman" panose="02020603050405020304" pitchFamily="18" charset="0"/>
              </a:rPr>
              <a:t> Establishing a formal body responsible for reviewing, evaluating, and approving or rejecting proposed changes.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Benefits of Implementing These Functions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Improved Quality:</a:t>
            </a:r>
            <a:r>
              <a:rPr lang="en-US" sz="1200" dirty="0">
                <a:effectLst/>
                <a:latin typeface="Calibri" panose="020F0502020204030204" pitchFamily="34" charset="0"/>
                <a:ea typeface="Calibri" panose="020F0502020204030204" pitchFamily="34" charset="0"/>
                <a:cs typeface="Times New Roman" panose="02020603050405020304" pitchFamily="18" charset="0"/>
              </a:rPr>
              <a:t> By ensuring that configurations are consistent and accurate, CM helps reduce errors, defects, and rework.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Increased Efficiency:</a:t>
            </a:r>
            <a:r>
              <a:rPr lang="en-US" sz="1200" dirty="0">
                <a:effectLst/>
                <a:latin typeface="Calibri" panose="020F0502020204030204" pitchFamily="34" charset="0"/>
                <a:ea typeface="Calibri" panose="020F0502020204030204" pitchFamily="34" charset="0"/>
                <a:cs typeface="Times New Roman" panose="02020603050405020304" pitchFamily="18" charset="0"/>
              </a:rPr>
              <a:t> Streamlined change management processes and automation can save time and resources.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Enhanced Collaboration: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A central repository for configuration information promotes transparency and collaboration among teams.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Reduced Risk:</a:t>
            </a:r>
            <a:r>
              <a:rPr lang="en-US" sz="1200" dirty="0">
                <a:effectLst/>
                <a:latin typeface="Calibri" panose="020F0502020204030204" pitchFamily="34" charset="0"/>
                <a:ea typeface="Calibri" panose="020F0502020204030204" pitchFamily="34" charset="0"/>
                <a:cs typeface="Times New Roman" panose="02020603050405020304" pitchFamily="18" charset="0"/>
              </a:rPr>
              <a:t> CM helps minimize the risk of unauthorized changes, configuration drift, and system outages.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Compliance and Auditability:</a:t>
            </a:r>
            <a:r>
              <a:rPr lang="en-US" sz="1200" dirty="0">
                <a:effectLst/>
                <a:latin typeface="Calibri" panose="020F0502020204030204" pitchFamily="34" charset="0"/>
                <a:ea typeface="Calibri" panose="020F0502020204030204" pitchFamily="34" charset="0"/>
                <a:cs typeface="Times New Roman" panose="02020603050405020304" pitchFamily="18" charset="0"/>
              </a:rPr>
              <a:t> CM ensures adherence to standards and regulations, making audits easier and more efficient.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Overall, the elements and functions of configuration management work together to provide a structured framework for managing and controlling changes throughout the lifecycle of a system or product, leading to improved quality, efficiency, and risk reduction.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46</a:t>
            </a:fld>
            <a:endParaRPr lang="en-US"/>
          </a:p>
        </p:txBody>
      </p:sp>
    </p:spTree>
    <p:extLst>
      <p:ext uri="{BB962C8B-B14F-4D97-AF65-F5344CB8AC3E}">
        <p14:creationId xmlns:p14="http://schemas.microsoft.com/office/powerpoint/2010/main" val="2793274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have a quick look at what we will be applying CM’s functions and principles too.</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key components of enterprise processes and/or services are: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Service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application of a specialized competency (skill &amp; knowledge), through deeds, processes, and performance for the benefit of another entity or the entity itself (self-performance).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Capability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power or ability to do something.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Activity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condition in which things are happening or being done; a thing that a person or group does or has done.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Process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series of actions or steps taken in order to achieve a particular end and/or achieve a desired managed outcome.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Step/Task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piece of work to be done or undertaken.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Decision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conclusion or resolution reached after consideration.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Input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material, object(s), or part(s) used in/or that are transformed by the function into output. e.g., document, information, material, object, part, etc.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Output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material, object(s), or part(s) produced by the function. e.g., document, information, material, object, part, etc.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Control(s)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Conditions required to produce the correct output.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Resource(s)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means used to perform a function.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Flow Definition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move along, as in a current, stream, a thread,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 of these items/constituent components are products whose configurations need to be managed.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includes everything used-in and resulting from process/task/decision execution as well.</a:t>
            </a:r>
          </a:p>
          <a:p>
            <a:endParaRPr lang="en-US" dirty="0"/>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47</a:t>
            </a:fld>
            <a:endParaRPr lang="en-US"/>
          </a:p>
        </p:txBody>
      </p:sp>
    </p:spTree>
    <p:extLst>
      <p:ext uri="{BB962C8B-B14F-4D97-AF65-F5344CB8AC3E}">
        <p14:creationId xmlns:p14="http://schemas.microsoft.com/office/powerpoint/2010/main" val="1171212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mj-lt"/>
              <a:buNone/>
              <a:tabLst>
                <a:tab pos="457200" algn="l"/>
              </a:tabLst>
            </a:pPr>
            <a:r>
              <a:rPr lang="en-US" sz="1800" b="1" i="0" u="none" strike="noStrike" baseline="0" dirty="0">
                <a:solidFill>
                  <a:srgbClr val="B51900"/>
                </a:solidFill>
                <a:latin typeface="YQQRVI+Helvetica-Bold"/>
              </a:rPr>
              <a:t>“CM planning and management </a:t>
            </a:r>
            <a:r>
              <a:rPr lang="en-US" sz="1800" b="0" i="0" u="none" strike="noStrike" baseline="0" dirty="0">
                <a:solidFill>
                  <a:srgbClr val="000000"/>
                </a:solidFill>
                <a:latin typeface="VFVESC+Helvetica"/>
              </a:rPr>
              <a:t>over the life cycle of a product are essential to achieve an effective, predictable, and repeatable CM processes. CM processes shape the application of solid, practical procedures that result in cost avoidance and enhanced configuration quality and stability.” </a:t>
            </a:r>
            <a:r>
              <a:rPr lang="en-US" sz="1800" b="0" i="1" u="none" strike="noStrike" baseline="0" dirty="0">
                <a:solidFill>
                  <a:srgbClr val="000000"/>
                </a:solidFill>
                <a:latin typeface="XJXPOY+Helvetica-Oblique"/>
              </a:rPr>
              <a:t>Source: SAE/EIA-649C </a:t>
            </a:r>
          </a:p>
          <a:p>
            <a:pPr marL="0" marR="0" lvl="0" indent="0">
              <a:lnSpc>
                <a:spcPct val="107000"/>
              </a:lnSpc>
              <a:spcBef>
                <a:spcPts val="0"/>
              </a:spcBef>
              <a:spcAft>
                <a:spcPts val="800"/>
              </a:spcAft>
              <a:buFont typeface="+mj-lt"/>
              <a:buNone/>
              <a:tabLst>
                <a:tab pos="457200" algn="l"/>
              </a:tabLst>
            </a:pPr>
            <a:endParaRPr lang="en-US" sz="1800" b="0" i="1" u="none" strike="noStrike" baseline="0" dirty="0">
              <a:solidFill>
                <a:srgbClr val="000000"/>
              </a:solidFill>
              <a:latin typeface="XJXPOY+Helvetica-Oblique"/>
            </a:endParaRPr>
          </a:p>
          <a:p>
            <a:pPr marL="0" marR="0" lvl="0" indent="0" algn="l" defTabSz="914400" rtl="0" eaLnBrk="1" fontAlgn="auto" latinLnBrk="0" hangingPunct="1">
              <a:lnSpc>
                <a:spcPct val="107000"/>
              </a:lnSpc>
              <a:spcBef>
                <a:spcPts val="0"/>
              </a:spcBef>
              <a:spcAft>
                <a:spcPts val="800"/>
              </a:spcAft>
              <a:buClrTx/>
              <a:buSzTx/>
              <a:buFont typeface="+mj-lt"/>
              <a:buNone/>
              <a:tabLst>
                <a:tab pos="457200" algn="l"/>
              </a:tabLst>
              <a:defRPr/>
            </a:pPr>
            <a:r>
              <a:rPr lang="en-US" sz="1200" b="1" i="0" u="none" strike="noStrike" baseline="0" dirty="0">
                <a:solidFill>
                  <a:srgbClr val="000000"/>
                </a:solidFill>
                <a:cs typeface="Arial" panose="020B0604020202020204" pitchFamily="34" charset="0"/>
              </a:rPr>
              <a:t>Example of what needs to be planned for and manage, as well as codified in a CM Plan or CM Operating Standard </a:t>
            </a:r>
            <a:endParaRPr lang="en-US" sz="1200" dirty="0">
              <a:cs typeface="Arial" panose="020B0604020202020204" pitchFamily="34" charset="0"/>
            </a:endParaRPr>
          </a:p>
          <a:p>
            <a:pPr marL="285750" indent="-285750">
              <a:lnSpc>
                <a:spcPct val="100000"/>
              </a:lnSpc>
              <a:spcBef>
                <a:spcPts val="300"/>
              </a:spcBef>
              <a:buFont typeface="Arial" panose="020B0604020202020204" pitchFamily="34" charset="0"/>
              <a:buChar char="•"/>
            </a:pPr>
            <a:r>
              <a:rPr lang="en-US" sz="1400" dirty="0"/>
              <a:t>Identifying Context and Environment</a:t>
            </a:r>
          </a:p>
          <a:p>
            <a:pPr marL="285750" indent="-285750">
              <a:lnSpc>
                <a:spcPct val="100000"/>
              </a:lnSpc>
              <a:spcBef>
                <a:spcPts val="300"/>
              </a:spcBef>
              <a:buFont typeface="Arial" panose="020B0604020202020204" pitchFamily="34" charset="0"/>
              <a:buChar char="•"/>
            </a:pPr>
            <a:r>
              <a:rPr lang="en-US" sz="1400" dirty="0"/>
              <a:t>Documenting the Outcome of CM Planning, the CM Plan</a:t>
            </a:r>
          </a:p>
          <a:p>
            <a:pPr marL="285750" indent="-285750">
              <a:lnSpc>
                <a:spcPct val="100000"/>
              </a:lnSpc>
              <a:spcBef>
                <a:spcPts val="300"/>
              </a:spcBef>
              <a:buFont typeface="Arial" panose="020B0604020202020204" pitchFamily="34" charset="0"/>
              <a:buChar char="•"/>
            </a:pPr>
            <a:r>
              <a:rPr lang="en-US" sz="1400" dirty="0"/>
              <a:t>Applying Adequate Resources and Assigning Organizational Responsibilities</a:t>
            </a:r>
          </a:p>
          <a:p>
            <a:pPr marL="285750" indent="-285750">
              <a:lnSpc>
                <a:spcPct val="100000"/>
              </a:lnSpc>
              <a:spcBef>
                <a:spcPts val="300"/>
              </a:spcBef>
              <a:buFont typeface="Arial" panose="020B0604020202020204" pitchFamily="34" charset="0"/>
              <a:buChar char="•"/>
            </a:pPr>
            <a:r>
              <a:rPr lang="en-US" sz="1400" dirty="0"/>
              <a:t>Establishment of Status, Performance and Integrity Measurements</a:t>
            </a:r>
          </a:p>
          <a:p>
            <a:pPr marL="285750" indent="-285750">
              <a:lnSpc>
                <a:spcPct val="100000"/>
              </a:lnSpc>
              <a:spcBef>
                <a:spcPts val="300"/>
              </a:spcBef>
              <a:buFont typeface="Arial" panose="020B0604020202020204" pitchFamily="34" charset="0"/>
              <a:buChar char="•"/>
            </a:pPr>
            <a:r>
              <a:rPr lang="en-US" sz="1400" dirty="0"/>
              <a:t>Establishing, Implementing, and Maintaining Procedures</a:t>
            </a:r>
          </a:p>
          <a:p>
            <a:pPr marL="285750" indent="-285750">
              <a:lnSpc>
                <a:spcPct val="100000"/>
              </a:lnSpc>
              <a:spcBef>
                <a:spcPts val="300"/>
              </a:spcBef>
              <a:buFont typeface="Arial" panose="020B0604020202020204" pitchFamily="34" charset="0"/>
              <a:buChar char="•"/>
            </a:pPr>
            <a:r>
              <a:rPr lang="en-US" sz="1400" dirty="0"/>
              <a:t>CM Training</a:t>
            </a:r>
          </a:p>
          <a:p>
            <a:pPr marL="285750" indent="-285750">
              <a:lnSpc>
                <a:spcPct val="100000"/>
              </a:lnSpc>
              <a:spcBef>
                <a:spcPts val="300"/>
              </a:spcBef>
              <a:buFont typeface="Arial" panose="020B0604020202020204" pitchFamily="34" charset="0"/>
              <a:buChar char="•"/>
            </a:pPr>
            <a:r>
              <a:rPr lang="en-US" sz="1400" dirty="0"/>
              <a:t>Configuration Identification, Change Management, Configuration Status Accounting, Verification &amp; Audit</a:t>
            </a:r>
          </a:p>
          <a:p>
            <a:pPr marL="285750" indent="-285750">
              <a:lnSpc>
                <a:spcPct val="100000"/>
              </a:lnSpc>
              <a:spcBef>
                <a:spcPts val="300"/>
              </a:spcBef>
              <a:buFont typeface="Arial" panose="020B0604020202020204" pitchFamily="34" charset="0"/>
              <a:buChar char="•"/>
            </a:pPr>
            <a:r>
              <a:rPr lang="en-US" sz="1400" dirty="0"/>
              <a:t>Interface Management</a:t>
            </a:r>
          </a:p>
          <a:p>
            <a:pPr marL="285750" indent="-285750">
              <a:lnSpc>
                <a:spcPct val="100000"/>
              </a:lnSpc>
              <a:spcBef>
                <a:spcPts val="300"/>
              </a:spcBef>
              <a:buFont typeface="Arial" panose="020B0604020202020204" pitchFamily="34" charset="0"/>
              <a:buChar char="•"/>
            </a:pPr>
            <a:r>
              <a:rPr lang="en-US" sz="1400" dirty="0"/>
              <a:t>Assessing Compliance and Effectiveness</a:t>
            </a:r>
          </a:p>
          <a:p>
            <a:pPr marL="285750" indent="-285750">
              <a:lnSpc>
                <a:spcPct val="100000"/>
              </a:lnSpc>
              <a:spcBef>
                <a:spcPts val="300"/>
              </a:spcBef>
              <a:buFont typeface="Arial" panose="020B0604020202020204" pitchFamily="34" charset="0"/>
              <a:buChar char="•"/>
            </a:pPr>
            <a:r>
              <a:rPr lang="en-US" sz="1400" dirty="0"/>
              <a:t>Supplier CM</a:t>
            </a:r>
          </a:p>
          <a:p>
            <a:pPr marL="285750" indent="-285750">
              <a:lnSpc>
                <a:spcPct val="100000"/>
              </a:lnSpc>
              <a:spcBef>
                <a:spcPts val="300"/>
              </a:spcBef>
              <a:buFont typeface="Arial" panose="020B0604020202020204" pitchFamily="34" charset="0"/>
              <a:buChar char="•"/>
            </a:pPr>
            <a:r>
              <a:rPr lang="en-US" sz="1400" dirty="0"/>
              <a:t>Contract/PO Requirements</a:t>
            </a:r>
          </a:p>
          <a:p>
            <a:pPr marL="285750" indent="-285750">
              <a:lnSpc>
                <a:spcPct val="100000"/>
              </a:lnSpc>
              <a:spcBef>
                <a:spcPts val="300"/>
              </a:spcBef>
              <a:buFont typeface="Arial" panose="020B0604020202020204" pitchFamily="34" charset="0"/>
              <a:buChar char="•"/>
            </a:pPr>
            <a:r>
              <a:rPr lang="en-US" sz="1400" dirty="0"/>
              <a:t>Product Configuration Information Processes</a:t>
            </a:r>
          </a:p>
          <a:p>
            <a:pPr marL="285750" indent="-285750">
              <a:lnSpc>
                <a:spcPct val="100000"/>
              </a:lnSpc>
              <a:spcBef>
                <a:spcPts val="300"/>
              </a:spcBef>
              <a:buFont typeface="Arial" panose="020B0604020202020204" pitchFamily="34" charset="0"/>
              <a:buChar char="•"/>
            </a:pPr>
            <a:r>
              <a:rPr lang="en-US" sz="1400" dirty="0"/>
              <a:t>Data Collection and Information Processing</a:t>
            </a:r>
          </a:p>
          <a:p>
            <a:pPr marL="742950" lvl="1" indent="-285750">
              <a:lnSpc>
                <a:spcPct val="100000"/>
              </a:lnSpc>
              <a:spcBef>
                <a:spcPts val="300"/>
              </a:spcBef>
              <a:buFont typeface="Arial" panose="020B0604020202020204" pitchFamily="34" charset="0"/>
              <a:buChar char="•"/>
            </a:pPr>
            <a:r>
              <a:rPr lang="en-US" sz="1000" dirty="0"/>
              <a:t>Information Status Control</a:t>
            </a:r>
          </a:p>
          <a:p>
            <a:pPr marL="742950" lvl="1" indent="-285750">
              <a:lnSpc>
                <a:spcPct val="100000"/>
              </a:lnSpc>
              <a:spcBef>
                <a:spcPts val="300"/>
              </a:spcBef>
              <a:buFont typeface="Arial" panose="020B0604020202020204" pitchFamily="34" charset="0"/>
              <a:buChar char="•"/>
            </a:pPr>
            <a:r>
              <a:rPr lang="en-US" sz="1000" dirty="0"/>
              <a:t>Enabling Technology &amp; Information Interoperability and Exchange</a:t>
            </a:r>
          </a:p>
          <a:p>
            <a:pPr marL="742950" lvl="1" indent="-285750">
              <a:lnSpc>
                <a:spcPct val="100000"/>
              </a:lnSpc>
              <a:spcBef>
                <a:spcPts val="300"/>
              </a:spcBef>
              <a:buFont typeface="Arial" panose="020B0604020202020204" pitchFamily="34" charset="0"/>
              <a:buChar char="•"/>
            </a:pPr>
            <a:r>
              <a:rPr lang="en-US" sz="1000" dirty="0"/>
              <a:t>Information Security and Preservation</a:t>
            </a:r>
          </a:p>
          <a:p>
            <a:pPr marL="742950" lvl="1" indent="-285750">
              <a:lnSpc>
                <a:spcPct val="100000"/>
              </a:lnSpc>
              <a:spcBef>
                <a:spcPts val="300"/>
              </a:spcBef>
              <a:buFont typeface="Arial" panose="020B0604020202020204" pitchFamily="34" charset="0"/>
              <a:buChar char="•"/>
            </a:pPr>
            <a:r>
              <a:rPr lang="en-US" sz="1000" dirty="0"/>
              <a:t>Configuration management phasing and milestones</a:t>
            </a:r>
          </a:p>
          <a:p>
            <a:pPr marL="0" marR="0" lvl="0" indent="0">
              <a:lnSpc>
                <a:spcPct val="107000"/>
              </a:lnSpc>
              <a:spcBef>
                <a:spcPts val="0"/>
              </a:spcBef>
              <a:spcAft>
                <a:spcPts val="800"/>
              </a:spcAft>
              <a:buFont typeface="+mj-lt"/>
              <a:buNone/>
              <a:tabLst>
                <a:tab pos="457200" algn="l"/>
              </a:tabLst>
            </a:pPr>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48</a:t>
            </a:fld>
            <a:endParaRPr lang="en-US"/>
          </a:p>
        </p:txBody>
      </p:sp>
    </p:spTree>
    <p:extLst>
      <p:ext uri="{BB962C8B-B14F-4D97-AF65-F5344CB8AC3E}">
        <p14:creationId xmlns:p14="http://schemas.microsoft.com/office/powerpoint/2010/main" val="2216633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tab pos="457200" algn="l"/>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order for appropriate CM to be established and maintained, it must be planned for which means that our CM planning must be planned for as well.</a:t>
            </a:r>
          </a:p>
          <a:p>
            <a:pPr marL="0" marR="0" lvl="0" indent="0" algn="l" defTabSz="914400" rtl="0" eaLnBrk="1" fontAlgn="auto" latinLnBrk="0" hangingPunct="1">
              <a:lnSpc>
                <a:spcPct val="107000"/>
              </a:lnSpc>
              <a:spcBef>
                <a:spcPts val="0"/>
              </a:spcBef>
              <a:spcAft>
                <a:spcPts val="800"/>
              </a:spcAft>
              <a:buClrTx/>
              <a:buSzTx/>
              <a:buFont typeface="+mj-lt"/>
              <a:buNone/>
              <a:tabLst>
                <a:tab pos="457200" algn="l"/>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start our planning for CM Planning by:</a:t>
            </a: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Define CM Scope and Objectives: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Clearly identify the configuration items (CIs) that will be managed.</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Define the goals and objectives of CM for the project or system.</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Specify the level of control and formality required.</a:t>
            </a:r>
          </a:p>
          <a:p>
            <a:pPr marL="342900" marR="0" lvl="0" indent="-342900">
              <a:lnSpc>
                <a:spcPct val="107000"/>
              </a:lnSpc>
              <a:spcBef>
                <a:spcPts val="0"/>
              </a:spcBef>
              <a:spcAft>
                <a:spcPts val="800"/>
              </a:spcAft>
              <a:buFont typeface="+mj-lt"/>
              <a:buAutoNum type="arabicPeriod" startAt="2"/>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Establish CM Processes and Procedures: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Detail the processes for identification, control, status accounting, and audit/verification.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Define procedures for change requests, reviews, and approvals.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Outline how configuration information will be documented and stored.</a:t>
            </a:r>
          </a:p>
          <a:p>
            <a:pPr marL="342900" marR="0" lvl="0" indent="-342900">
              <a:lnSpc>
                <a:spcPct val="107000"/>
              </a:lnSpc>
              <a:spcBef>
                <a:spcPts val="0"/>
              </a:spcBef>
              <a:spcAft>
                <a:spcPts val="800"/>
              </a:spcAft>
              <a:buFont typeface="+mj-lt"/>
              <a:buAutoNum type="arabicPeriod" startAt="3"/>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Identify Roles and Responsibilities: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Clearly assign roles and responsibilities for CM activities to individuals or teams.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Establish a Configuration Control Board (CCB) or similar entity for change management oversight.</a:t>
            </a:r>
          </a:p>
          <a:p>
            <a:pPr marL="342900" marR="0" lvl="0" indent="-342900">
              <a:lnSpc>
                <a:spcPct val="107000"/>
              </a:lnSpc>
              <a:spcBef>
                <a:spcPts val="0"/>
              </a:spcBef>
              <a:spcAft>
                <a:spcPts val="800"/>
              </a:spcAft>
              <a:buFont typeface="+mj-lt"/>
              <a:buAutoNum type="arabicPeriod" startAt="4"/>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Select CM Tools and Technologies: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Choose appropriate tools for version control, configuration management databases, and other CM activities.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Ensure tools are compatible with existing systems and workflows.</a:t>
            </a:r>
          </a:p>
          <a:p>
            <a:pPr marL="342900" marR="0" lvl="0" indent="-342900">
              <a:lnSpc>
                <a:spcPct val="107000"/>
              </a:lnSpc>
              <a:spcBef>
                <a:spcPts val="0"/>
              </a:spcBef>
              <a:spcAft>
                <a:spcPts val="800"/>
              </a:spcAft>
              <a:buFont typeface="+mj-lt"/>
              <a:buAutoNum type="arabicPeriod" startAt="5"/>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Develop a CM Schedule: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Integrate CM activities into the overall project or system lifecycle.</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Define milestones and timelines for CM tasks.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Allocate resources for CM activities.</a:t>
            </a:r>
          </a:p>
          <a:p>
            <a:pPr marL="342900" marR="0" lvl="0" indent="-342900">
              <a:lnSpc>
                <a:spcPct val="107000"/>
              </a:lnSpc>
              <a:spcBef>
                <a:spcPts val="0"/>
              </a:spcBef>
              <a:spcAft>
                <a:spcPts val="800"/>
              </a:spcAft>
              <a:buFont typeface="+mj-lt"/>
              <a:buAutoNum type="arabicPeriod" startAt="6"/>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Establish Communication and Reporting Mechanisms: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Define how CM information will be communicated to stakeholders.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Establish reporting mechanisms for tracking CM progress and performance.</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Ensure open communication channels for addressing any CM-related issues.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49</a:t>
            </a:fld>
            <a:endParaRPr lang="en-US"/>
          </a:p>
        </p:txBody>
      </p:sp>
    </p:spTree>
    <p:extLst>
      <p:ext uri="{BB962C8B-B14F-4D97-AF65-F5344CB8AC3E}">
        <p14:creationId xmlns:p14="http://schemas.microsoft.com/office/powerpoint/2010/main" val="722116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Configuration Identification is comprised of six activities: Assigning Identifiers, Identifying product and information structure, Identifying product and information validation and release, Identifying baselines/current approved configurations, Identify interface management/control, Identify Configuration Items (CIs).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is where the “bar” on what is appropriate for Configuration Identification has been raised.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Configuration Identification is more than just identifiers, and baselines, all six of the 649C defined activities for this function are necessary for both provenance and security.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Configuration Identification are critical to risk mitigation.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Statement: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Failure to implement proper identification techniques puts the enterprise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its relationships with suppliers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risk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may result in traceability and security issues, significant errors, additional costs, and schedule delays both in the production and sustainment that will follow the product throughout its lifecycle.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time and money expended to restore proper identification of the product configuration is likely to far exceed that which would have been expended to manage the information correctly from the outset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SAE EIA649C.</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Let’s take a look at the six activities and their intent: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fr-FR" sz="1800" b="1" kern="100" dirty="0" err="1">
                <a:effectLst/>
                <a:latin typeface="Calibri" panose="020F0502020204030204" pitchFamily="34" charset="0"/>
                <a:ea typeface="Calibri" panose="020F0502020204030204" pitchFamily="34" charset="0"/>
                <a:cs typeface="Times New Roman" panose="02020603050405020304" pitchFamily="18" charset="0"/>
              </a:rPr>
              <a:t>Assign</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 Unique </a:t>
            </a:r>
            <a:r>
              <a:rPr lang="fr-FR" sz="1800" b="1" kern="100" dirty="0" err="1">
                <a:effectLst/>
                <a:latin typeface="Calibri" panose="020F0502020204030204" pitchFamily="34" charset="0"/>
                <a:ea typeface="Calibri" panose="020F0502020204030204" pitchFamily="34" charset="0"/>
                <a:cs typeface="Times New Roman" panose="02020603050405020304" pitchFamily="18" charset="0"/>
              </a:rPr>
              <a:t>Identifiers</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Provide each constituent component of a product and the product with a unique identifier so it can be referred to precisely, and retrieved accurately to enable easy tracking and reference.</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identifier should be consistent throughout the item's lifecycle.</a:t>
            </a:r>
          </a:p>
          <a:p>
            <a:pPr marL="342900" marR="0" lvl="0" indent="-342900" algn="l" defTabSz="914400" rtl="0" eaLnBrk="1" latinLnBrk="0" hangingPunct="1">
              <a:lnSpc>
                <a:spcPct val="107000"/>
              </a:lnSpc>
              <a:spcBef>
                <a:spcPts val="0"/>
              </a:spcBef>
              <a:spcAft>
                <a:spcPts val="800"/>
              </a:spcAft>
              <a:buFont typeface="+mj-lt"/>
              <a:buAutoNum type="arabicPeriod" startAt="2"/>
            </a:pPr>
            <a:r>
              <a:rPr lang="en-US"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Identify Product and Information Structure</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Structuring makes sure that things get planned for.</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Structuring makes sure you have a place to put the things that got planned for.</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Structuring provides the “where used” capability required for appropriate impact analysis.</a:t>
            </a:r>
          </a:p>
          <a:p>
            <a:pPr marL="342900" marR="0" lvl="0" indent="-342900">
              <a:lnSpc>
                <a:spcPct val="107000"/>
              </a:lnSpc>
              <a:spcBef>
                <a:spcPts val="0"/>
              </a:spcBef>
              <a:spcAft>
                <a:spcPts val="800"/>
              </a:spcAft>
              <a:buFont typeface="+mj-lt"/>
              <a:buAutoNum type="arabicPeriod" startAt="3"/>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Identify Product and Information Validation and Release: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any product/product configuration information is considered part of an approved configuration, it must be reviewed to ensure that the artifact is complete, valid and suitable for use.</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release process is employed to validate the artifact’s integrity.” SAE EIA-649C </a:t>
            </a:r>
          </a:p>
          <a:p>
            <a:pPr marL="342900" marR="0" lvl="0" indent="-342900">
              <a:lnSpc>
                <a:spcPct val="107000"/>
              </a:lnSpc>
              <a:spcBef>
                <a:spcPts val="0"/>
              </a:spcBef>
              <a:spcAft>
                <a:spcPts val="800"/>
              </a:spcAft>
              <a:buFont typeface="+mj-lt"/>
              <a:buAutoNum type="arabicPeriod" startAt="4"/>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Identify Baseline(s)/Current Approved Configuration(s):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mutually agreed upon departure point that results in the establishment of a platform of stability.</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Once established, a platform of stability can only be advanced (i.e. changed) by using a systematic, measurable change process. </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enables easy retrieval of previous versions and facilitates rollback in case of issues.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Stability is the key word here; stability means others are counting on it not changing and if it ever does, prior to it being advanced, they will have the opportunity to provide their input as impact analysis information to be considered by the dispositioning authority.</a:t>
            </a:r>
          </a:p>
          <a:p>
            <a:pPr marL="342900" marR="0" lvl="0" indent="-342900">
              <a:lnSpc>
                <a:spcPct val="107000"/>
              </a:lnSpc>
              <a:spcBef>
                <a:spcPts val="0"/>
              </a:spcBef>
              <a:spcAft>
                <a:spcPts val="800"/>
              </a:spcAft>
              <a:buFont typeface="+mj-lt"/>
              <a:buAutoNum type="arabicPeriod" startAt="5"/>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Identify Managed and Management/Control Interfaces: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have interfacing items created by two or more organizations, we need to assure consistency is maintained between the requirements, documentation and those items at all times.</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types of “product interfaces” will then determine the need for various agreements defining “interface management” arrangements between organizations.</a:t>
            </a:r>
          </a:p>
          <a:p>
            <a:pPr marL="342900" marR="0" lvl="0" indent="-342900">
              <a:lnSpc>
                <a:spcPct val="107000"/>
              </a:lnSpc>
              <a:spcBef>
                <a:spcPts val="0"/>
              </a:spcBef>
              <a:spcAft>
                <a:spcPts val="800"/>
              </a:spcAft>
              <a:buFont typeface="+mj-lt"/>
              <a:buAutoNum type="arabicPeriod" startAt="6"/>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Identify Configuration Items (CIs):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“Configuration Items (CI) are designated for special (additional) CM activity distinct from that which is appropriately applied to every product.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can include hardware, software, documentation, network configurations, etc.</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 can be any product, allocated components of a product, or both, that satisfies an end use function, has distinct requirements, functionality and/ or product relationships, and is designated for distinct control by an acquirer.</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 designation is always accompanied with/by governance.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50</a:t>
            </a:fld>
            <a:endParaRPr lang="en-US"/>
          </a:p>
        </p:txBody>
      </p:sp>
    </p:spTree>
    <p:extLst>
      <p:ext uri="{BB962C8B-B14F-4D97-AF65-F5344CB8AC3E}">
        <p14:creationId xmlns:p14="http://schemas.microsoft.com/office/powerpoint/2010/main" val="208451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“Principle CCM-1. Changes to an approved configuration are accomplished using a systematic, measurable change process.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configuration change management function includes managing both changes to and variances from the approved product configuration information, using a systematic, measurable process.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configuration change management function applies to all types of products and all program phases.” SAE EIA649C</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Statement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“If changes to a product or its current, approved configuration information are done in an uncontrolled manner, the product and its product configuration information can easily become un-synchronized jeopardizing product integrity, delivery reproducibility, safety, security, reliability, and resilience, as well as putting at risk operation, maintenance and sustainability.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Changes must be documented, coordinated, evaluated, dispositioned and approved.</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only changes that should be incorporated into a product and its product configuration information are those that have been coordinated with impacted areas of responsibility and approved for incorporation by the appropriate change approval authority.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The threshold for making a change is that there is significant value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doing so, whether correcting a defect, adding a capability or seizing an opportunity for improvement.” SAE EIA649C</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 effective configuration change management process provides:</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Systematic, Measurable Control: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CM Change Management provides a structured and systematic approach for evaluating, approving, and implementing changes to configuration items (CIs) within a system or product.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Mitigation: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It helps assess the impact and risks associated with proposed changes, minimizing the potential for disruptions, errors, or unintended consequences.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Traceability and Accountability: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 Management ensures that all changes are properly documented, tracked, and authorized, providing a clear audit trail and accountability for modifications made.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Collaboration and Communication: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It fosters collaboration among different stakeholders involved in the change process, ensuring clear communication and coordination throughout the implementation.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Version Control: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 Management integrates with version control systems to manage and track different versions of CIs and associated documentation, enabling easy rollback if necessary.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Continuous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It enables organizations to learn from the outcomes of changes, fostering a culture of continuous improvement and adaptation.</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Define the boundaries of your configuration management system.</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Determine which components, systems, or processes will be subject to configuration management.</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51</a:t>
            </a:fld>
            <a:endParaRPr lang="en-US"/>
          </a:p>
        </p:txBody>
      </p:sp>
    </p:spTree>
    <p:extLst>
      <p:ext uri="{BB962C8B-B14F-4D97-AF65-F5344CB8AC3E}">
        <p14:creationId xmlns:p14="http://schemas.microsoft.com/office/powerpoint/2010/main" val="3661586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stated in the 649C standard: “Configuration Status Accounting (CSA) consists of the recording and reporting of information needed to trace and manage a configuration effectively by providing information and process status, as well as CM process performance and resource integrity data.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purpose of CSA is to capture, record, retrieve and report status, performance, and integrity information about the product under configuration management and make the information accessible to support program/project activities as needed.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Measurement of CM activities give insight into their effectiveness and efficiency.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Metrics and key performance indicators derived from CSA information can be used to evaluate and improve CM process effectiveness and efficiency for the benefit of the Enterprise.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Statement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 failure to put appropriate status and performance measurements in place will result in inconsistent CM process execution, which places both the product and the enterprise at risk.”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SAE EIA649C</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configuration status accounting function results in:</a:t>
            </a: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Accurate Record Keeping: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CM Status Accounting involves maintaining precise and up-to-date records of all configuration items (CIs) throughout their lifecycle. This includes information like versions, revisions, locations, and any changes made.</a:t>
            </a:r>
          </a:p>
          <a:p>
            <a:pPr marL="342900" marR="0" lvl="0" indent="-342900" algn="just">
              <a:spcBef>
                <a:spcPts val="1200"/>
              </a:spcBef>
              <a:spcAft>
                <a:spcPts val="0"/>
              </a:spcAft>
              <a:buFont typeface="Symbol" panose="05050102010706020507" pitchFamily="18" charset="2"/>
              <a:buChar char=""/>
              <a:tabLst>
                <a:tab pos="228600" algn="l"/>
                <a:tab pos="685800" algn="l"/>
              </a:tabLs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Traceability:</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It enables traceability by providing a historical record of CI modifications, making it easy to identify when and why changes were implemented.</a:t>
            </a:r>
          </a:p>
          <a:p>
            <a:pPr marL="342900" marR="0" lvl="0" indent="-342900" algn="just">
              <a:spcBef>
                <a:spcPts val="1200"/>
              </a:spcBef>
              <a:spcAft>
                <a:spcPts val="0"/>
              </a:spcAft>
              <a:buFont typeface="Symbol" panose="05050102010706020507" pitchFamily="18" charset="2"/>
              <a:buChar char=""/>
              <a:tabLst>
                <a:tab pos="228600" algn="l"/>
                <a:tab pos="685800" algn="l"/>
              </a:tabLs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Reporting:</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Status Accounting generates reports on the status of CIs, including their current configurations, pending changes, and implementation status.</a:t>
            </a:r>
          </a:p>
          <a:p>
            <a:pPr marL="342900" marR="0" lvl="0" indent="-342900" algn="just">
              <a:spcBef>
                <a:spcPts val="1200"/>
              </a:spcBef>
              <a:spcAft>
                <a:spcPts val="0"/>
              </a:spcAft>
              <a:buFont typeface="Symbol" panose="05050102010706020507" pitchFamily="18" charset="2"/>
              <a:buChar char=""/>
              <a:tabLst>
                <a:tab pos="228600" algn="l"/>
                <a:tab pos="685800" algn="l"/>
              </a:tabLs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Decision Support:</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It provides valuable information for decision-making, such as impact analysis of proposed changes and assessment of the current system state.</a:t>
            </a:r>
          </a:p>
          <a:p>
            <a:pPr marL="342900" marR="0" lvl="0" indent="-342900" algn="just">
              <a:spcBef>
                <a:spcPts val="1200"/>
              </a:spcBef>
              <a:spcAft>
                <a:spcPts val="0"/>
              </a:spcAft>
              <a:buFont typeface="Symbol" panose="05050102010706020507" pitchFamily="18" charset="2"/>
              <a:buChar char=""/>
              <a:tabLst>
                <a:tab pos="228600" algn="l"/>
                <a:tab pos="685800" algn="l"/>
              </a:tabLs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Auditing and Compliance: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Accurate status accounting facilitates audits and ensures compliance with regulatory requirements and internal policies by maintaining a verifiable record of configurations.</a:t>
            </a:r>
          </a:p>
          <a:p>
            <a:pPr marL="342900" marR="0" lvl="0" indent="-342900" algn="just">
              <a:spcBef>
                <a:spcPts val="1200"/>
              </a:spcBef>
              <a:spcAft>
                <a:spcPts val="0"/>
              </a:spcAft>
              <a:buFont typeface="Symbol" panose="05050102010706020507" pitchFamily="18" charset="2"/>
              <a:buChar char=""/>
              <a:tabLst>
                <a:tab pos="228600" algn="l"/>
                <a:tab pos="685800" algn="l"/>
              </a:tabLst>
            </a:pPr>
            <a:endPar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Symbol" panose="05050102010706020507" pitchFamily="18" charset="2"/>
              <a:buChar char=""/>
              <a:tabLst>
                <a:tab pos="228600" algn="l"/>
                <a:tab pos="6858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Communication and Collaboration:</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It promotes communication and collaboration by providing stakeholders with visibility into the current state of the system and the status of any changes.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52</a:t>
            </a:fld>
            <a:endParaRPr lang="en-US"/>
          </a:p>
        </p:txBody>
      </p:sp>
    </p:spTree>
    <p:extLst>
      <p:ext uri="{BB962C8B-B14F-4D97-AF65-F5344CB8AC3E}">
        <p14:creationId xmlns:p14="http://schemas.microsoft.com/office/powerpoint/2010/main" val="1660372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Configuration verification and audit function establishes that:</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Appropriate CM processes are in place and that they are effectively operating to maintain consistency between the product and its product configuration information throughout the product life cycle.</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approved product configuration information is complete, accurate and current to produce the product, and applicable operation and maintenance instructions, training, and spare and repair parts.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physical, functional, and interface requirements, defined in the approved product definition information, are achieved by the product.”</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Verification is our focus from an enterprise perspective.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Verification is the day-to-day due diligence put in place to keep from “burning the toast” as Deming said.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Audits, on the other hand, are acquirer/supplier in nature; they are a validation by the acquirer that appropriate verification and demonstrable evidence of it, is in place and readily accessible in a usable form and format.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“Activities within Configuration verification and audit include:</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Continuous CM process verification.</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Verification of the initial product configuration to assure that it meets its documented configuration requirements.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Verification of the incorporation of approved changes.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Functional and Physical Configuration Audits or their equivalent.”</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CM Verification &amp; Audit activities provide demonstrable evidence for: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Ensuring Compliance and Integrity: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CM Verification &amp; Audit confirms that the actual configuration of a system or product aligns with the approved and documented baseline, ensuring compliance with standards, policies, and requirements, as well as ensuring the products integrity.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Detecting and Correcting Deviations: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This process actively identifies any discrepancies or unauthorized changes, allowing for prompt corrective action to maintain configuration integrity.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Independent Assessment: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Verification &amp; Audit provides an objective and independent assessment of the configuration management process and its effectiveness in controlling and managing changes.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Risk Mitigation: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By uncovering potential risks and vulnerabilities associated with configuration changes, it allows for proactive measures to be taken, reducing the likelihood of system failures or security breaches.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Continuous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Audits provide valuable feedback on the CM process, highlighting areas for improvement and enabling organizations to refine their practices for better configuration control.</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Traceability and Accountability: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process establishes clear traceability and accountability for all changes made to the configuration, ensuring that every modification is authorized, documented, and validated.</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53</a:t>
            </a:fld>
            <a:endParaRPr lang="en-US"/>
          </a:p>
        </p:txBody>
      </p:sp>
    </p:spTree>
    <p:extLst>
      <p:ext uri="{BB962C8B-B14F-4D97-AF65-F5344CB8AC3E}">
        <p14:creationId xmlns:p14="http://schemas.microsoft.com/office/powerpoint/2010/main" val="848585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kern="100" dirty="0">
                <a:effectLst/>
                <a:latin typeface="Calibri" panose="020F0502020204030204" pitchFamily="34" charset="0"/>
                <a:ea typeface="Calibri" panose="020F0502020204030204" pitchFamily="34" charset="0"/>
                <a:cs typeface="Times New Roman" panose="02020603050405020304" pitchFamily="18" charset="0"/>
              </a:rPr>
              <a:t>The goals  of every “Best Practice” on the planet are an impossibility to achieve with out a foundation of appropriate CM being in place and this needs to be planned for.</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kern="100" dirty="0">
                <a:effectLst/>
                <a:latin typeface="Calibri" panose="020F0502020204030204" pitchFamily="34" charset="0"/>
                <a:ea typeface="Calibri" panose="020F0502020204030204" pitchFamily="34" charset="0"/>
                <a:cs typeface="Times New Roman" panose="02020603050405020304" pitchFamily="18" charset="0"/>
              </a:rPr>
              <a:t>With CM Providing the Foundation for the management of our business and technical processes we can protect from risk and scale our process to serve the ever changing needs of the acquirer.</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CM Setting the Bar: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t>Establish a Robust CM Framework:</a:t>
            </a:r>
            <a:r>
              <a:rPr lang="en-US" dirty="0"/>
              <a:t> Implement a well-defined CM framework that aligns with industry best practices, covering all phases of the system or product lifecycle. This provides a solid foundation for managing configurations effectively.</a:t>
            </a:r>
          </a:p>
          <a:p>
            <a:endParaRPr lang="en-US" dirty="0"/>
          </a:p>
          <a:p>
            <a:r>
              <a:rPr lang="en-US" b="1" dirty="0"/>
              <a:t>Technologically Enable CM Processes:</a:t>
            </a:r>
            <a:r>
              <a:rPr lang="en-US" dirty="0"/>
              <a:t> Utilize enabling technology to streamline and standardize CM tasks such as providing unique identification, structuring, validation and release, version control, establishing baselines/current approved configurations, change management, verification, and reporting. Technologically enabling our processes and services reduces manual effort, minimizes errors, and improves efficiency.</a:t>
            </a:r>
          </a:p>
          <a:p>
            <a:endParaRPr lang="en-US" dirty="0"/>
          </a:p>
          <a:p>
            <a:r>
              <a:rPr lang="en-US" b="1" dirty="0"/>
              <a:t>Implement Version Control:</a:t>
            </a:r>
            <a:r>
              <a:rPr lang="en-US" dirty="0"/>
              <a:t> Employ a robust version control system to track and manage changes to processes, tasks, and decisions, as well as inputs, outputs, resources, controls, and associated information. This ensures traceability and enables easy rollback to previous versions of the item (i.e., processes, tasks, and decisions) if necessary.</a:t>
            </a:r>
          </a:p>
          <a:p>
            <a:endParaRPr lang="en-US" dirty="0"/>
          </a:p>
          <a:p>
            <a:r>
              <a:rPr lang="en-US" b="1" dirty="0"/>
              <a:t>Foster Collaboration and Communication:</a:t>
            </a:r>
            <a:r>
              <a:rPr lang="en-US" dirty="0"/>
              <a:t> Establish clear communication channels and promote collaboration among teams involved in the CM process. Encourage knowledge sharing and provide access to relevant configuration information as real-time as possible.</a:t>
            </a:r>
          </a:p>
          <a:p>
            <a:endParaRPr lang="en-US" dirty="0"/>
          </a:p>
          <a:p>
            <a:r>
              <a:rPr lang="en-US" b="1" dirty="0"/>
              <a:t>Continuous Monitoring and Auditing:</a:t>
            </a:r>
            <a:r>
              <a:rPr lang="en-US" dirty="0"/>
              <a:t> Regularly monitor and audit the configuration management system to ensure compliance with policies, procedures, and best practices. Identify areas for improvement and implement corrective actions as needed.</a:t>
            </a:r>
          </a:p>
          <a:p>
            <a:endParaRPr lang="en-US" dirty="0"/>
          </a:p>
          <a:p>
            <a:r>
              <a:rPr lang="en-US" b="1" dirty="0"/>
              <a:t>Training and Awareness:</a:t>
            </a:r>
            <a:r>
              <a:rPr lang="en-US" dirty="0"/>
              <a:t> Provide comprehensive training to all relevant personnel on CM processes, tools, and best practices. Promote awareness of the importance of CM and its role in maintaining process/service integrity and stability.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54</a:t>
            </a:fld>
            <a:endParaRPr lang="en-US"/>
          </a:p>
        </p:txBody>
      </p:sp>
    </p:spTree>
    <p:extLst>
      <p:ext uri="{BB962C8B-B14F-4D97-AF65-F5344CB8AC3E}">
        <p14:creationId xmlns:p14="http://schemas.microsoft.com/office/powerpoint/2010/main" val="328915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a:t>
            </a:fld>
            <a:endParaRPr lang="en-US"/>
          </a:p>
        </p:txBody>
      </p:sp>
    </p:spTree>
    <p:extLst>
      <p:ext uri="{BB962C8B-B14F-4D97-AF65-F5344CB8AC3E}">
        <p14:creationId xmlns:p14="http://schemas.microsoft.com/office/powerpoint/2010/main" val="1316195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several process improvement initiatives being promoted </a:t>
            </a:r>
            <a:r>
              <a:rPr lang="en-US" sz="1800" dirty="0">
                <a:effectLst/>
                <a:latin typeface="Calibri" panose="020F0502020204030204" pitchFamily="34" charset="0"/>
                <a:ea typeface="Calibri" panose="020F0502020204030204" pitchFamily="34" charset="0"/>
                <a:cs typeface="Times New Roman" panose="02020603050405020304" pitchFamily="18" charset="0"/>
              </a:rPr>
              <a:t>out there today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the purposes of this course, we will be focusing on two, Business Process Reengineering (BPR) and Continuous Process Improvement (CPI).</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are going to start with Business Process Reengineering.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of Caution: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BPR, when radically applied is rarely successful.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are going to look at BPR because many of you may be involved in, or, these kinds of activities are taking place in your enterprise environment. We will show you how and where to get involved and how you can provide leadership ensuring increased BPR success.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56</a:t>
            </a:fld>
            <a:endParaRPr lang="en-US"/>
          </a:p>
        </p:txBody>
      </p:sp>
    </p:spTree>
    <p:extLst>
      <p:ext uri="{BB962C8B-B14F-4D97-AF65-F5344CB8AC3E}">
        <p14:creationId xmlns:p14="http://schemas.microsoft.com/office/powerpoint/2010/main" val="3986898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100000"/>
              </a:lnSpc>
              <a:spcBef>
                <a:spcPts val="600"/>
              </a:spcBef>
              <a:buFontTx/>
              <a:buNone/>
            </a:pPr>
            <a:r>
              <a:rPr lang="en-US" altLang="en-US" sz="1200" b="1" dirty="0">
                <a:latin typeface="Arial" panose="020B0604020202020204" pitchFamily="34" charset="0"/>
              </a:rPr>
              <a:t>Definition</a:t>
            </a:r>
            <a:endParaRPr lang="en-US" altLang="en-US" sz="1200" dirty="0">
              <a:latin typeface="Arial" panose="020B0604020202020204" pitchFamily="34" charset="0"/>
            </a:endParaRPr>
          </a:p>
          <a:p>
            <a:pPr eaLnBrk="0" fontAlgn="base" hangingPunct="0">
              <a:lnSpc>
                <a:spcPct val="100000"/>
              </a:lnSpc>
              <a:spcBef>
                <a:spcPts val="600"/>
              </a:spcBef>
            </a:pPr>
            <a:r>
              <a:rPr lang="en-US" altLang="en-US" sz="1200" dirty="0">
                <a:latin typeface="Arial" panose="020B0604020202020204" pitchFamily="34" charset="0"/>
              </a:rPr>
              <a:t>Business Process Reengineering (BPR) is a management strategy that involves the “</a:t>
            </a:r>
            <a:r>
              <a:rPr lang="en-US" altLang="en-US" sz="1200" b="1" u="sng" dirty="0">
                <a:latin typeface="Arial" panose="020B0604020202020204" pitchFamily="34" charset="0"/>
              </a:rPr>
              <a:t>radical”</a:t>
            </a:r>
            <a:r>
              <a:rPr lang="en-US" altLang="en-US" sz="1200" dirty="0">
                <a:latin typeface="Arial" panose="020B0604020202020204" pitchFamily="34" charset="0"/>
              </a:rPr>
              <a:t> redesign of core business processes to achieve </a:t>
            </a:r>
            <a:r>
              <a:rPr lang="en-US" altLang="en-US" sz="1200" b="1" dirty="0">
                <a:latin typeface="Arial" panose="020B0604020202020204" pitchFamily="34" charset="0"/>
              </a:rPr>
              <a:t>dramatic</a:t>
            </a:r>
            <a:r>
              <a:rPr lang="en-US" altLang="en-US" sz="1200" dirty="0">
                <a:latin typeface="Arial" panose="020B0604020202020204" pitchFamily="34" charset="0"/>
              </a:rPr>
              <a:t> improvements in performance, such as cost, quality, service, and speed.</a:t>
            </a:r>
          </a:p>
          <a:p>
            <a:pPr marL="0" indent="0" eaLnBrk="0" fontAlgn="base" hangingPunct="0">
              <a:lnSpc>
                <a:spcPct val="100000"/>
              </a:lnSpc>
              <a:spcBef>
                <a:spcPts val="600"/>
              </a:spcBef>
              <a:buFontTx/>
              <a:buNone/>
            </a:pPr>
            <a:endParaRPr lang="en-US" altLang="en-US" sz="1200" dirty="0">
              <a:latin typeface="Arial" panose="020B0604020202020204" pitchFamily="34" charset="0"/>
            </a:endParaRPr>
          </a:p>
          <a:p>
            <a:pPr eaLnBrk="0" fontAlgn="base" hangingPunct="0">
              <a:lnSpc>
                <a:spcPct val="100000"/>
              </a:lnSpc>
              <a:spcBef>
                <a:spcPts val="600"/>
              </a:spcBef>
            </a:pPr>
            <a:r>
              <a:rPr lang="en-US" altLang="en-US" sz="1200" dirty="0">
                <a:latin typeface="Arial" panose="020B0604020202020204" pitchFamily="34" charset="0"/>
              </a:rPr>
              <a:t>It focuses on rethinking </a:t>
            </a:r>
            <a:r>
              <a:rPr lang="en-US" altLang="en-US" sz="1200" b="1" dirty="0">
                <a:latin typeface="Arial" panose="020B0604020202020204" pitchFamily="34" charset="0"/>
              </a:rPr>
              <a:t>and reimagining existing processes </a:t>
            </a:r>
            <a:r>
              <a:rPr lang="en-US" altLang="en-US" sz="1200" dirty="0">
                <a:latin typeface="Arial" panose="020B0604020202020204" pitchFamily="34" charset="0"/>
              </a:rPr>
              <a:t>from the ground up, rather than making incremental improvements. </a:t>
            </a:r>
          </a:p>
          <a:p>
            <a:pPr eaLnBrk="0" fontAlgn="base" hangingPunct="0">
              <a:lnSpc>
                <a:spcPct val="100000"/>
              </a:lnSpc>
              <a:spcBef>
                <a:spcPts val="600"/>
              </a:spcBef>
            </a:pPr>
            <a:endParaRPr lang="en-US" altLang="en-US" sz="1200" dirty="0">
              <a:latin typeface="Arial" panose="020B0604020202020204" pitchFamily="34" charset="0"/>
            </a:endParaRPr>
          </a:p>
          <a:p>
            <a:pPr eaLnBrk="0" fontAlgn="base" hangingPunct="0">
              <a:lnSpc>
                <a:spcPct val="100000"/>
              </a:lnSpc>
              <a:spcBef>
                <a:spcPts val="600"/>
              </a:spcBef>
            </a:pPr>
            <a:r>
              <a:rPr lang="en-US" altLang="en-US" sz="1200" dirty="0">
                <a:latin typeface="Arial" panose="020B0604020202020204" pitchFamily="34" charset="0"/>
              </a:rPr>
              <a:t>BPR often involves leveraging technology to automate tasks, eliminate redundancies, streamline workflows, and provide visibility.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58</a:t>
            </a:fld>
            <a:endParaRPr lang="en-US"/>
          </a:p>
        </p:txBody>
      </p:sp>
    </p:spTree>
    <p:extLst>
      <p:ext uri="{BB962C8B-B14F-4D97-AF65-F5344CB8AC3E}">
        <p14:creationId xmlns:p14="http://schemas.microsoft.com/office/powerpoint/2010/main" val="4200708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History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concept of BPR gained widespread recognition in the early 1990s, largely due to the influential book 'Reengineering the Corporation' by Michael Hammer and James </a:t>
            </a:r>
            <a:r>
              <a:rPr kumimoji="0" lang="en-US" altLang="en-US" sz="1200" b="0" i="0" u="none" strike="noStrike" cap="none" normalizeH="0" baseline="0" dirty="0" err="1">
                <a:ln>
                  <a:noFill/>
                </a:ln>
                <a:solidFill>
                  <a:schemeClr val="tx1"/>
                </a:solidFill>
                <a:effectLst/>
                <a:latin typeface="Arial" panose="020B0604020202020204" pitchFamily="34" charset="0"/>
              </a:rPr>
              <a:t>Champy</a:t>
            </a:r>
            <a:r>
              <a:rPr kumimoji="0" lang="en-US" altLang="en-US" sz="1200" b="0" i="0" u="none" strike="noStrike" cap="none" normalizeH="0" baseline="0" dirty="0">
                <a:ln>
                  <a:noFill/>
                </a:ln>
                <a:solidFill>
                  <a:schemeClr val="tx1"/>
                </a:solidFill>
                <a:effectLst/>
                <a:latin typeface="Arial" panose="020B0604020202020204" pitchFamily="34" charset="0"/>
              </a:rPr>
              <a:t> (1993). This book played a significant role in popularizing the concept of BPR. </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book advocated for a complete overhaul of business processes, arguing that traditional methods were no longer adequate in the face of rapid technological advancements and increasing global competition.</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rise of information technology played a significant role in the emergence of BPR, as it provided new opportunities to automate tasks, integrate systems, and facilitate information sharing. </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BPR initiatives often involve implementing enterprise resource planning (ERP) systems</a:t>
            </a:r>
            <a:r>
              <a:rPr lang="en-US" altLang="en-US" dirty="0">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product lifecycle management (PLM) systems, and other software solutions to streamline operations and improve efficiency. </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59</a:t>
            </a:fld>
            <a:endParaRPr lang="en-US"/>
          </a:p>
        </p:txBody>
      </p:sp>
    </p:spTree>
    <p:extLst>
      <p:ext uri="{BB962C8B-B14F-4D97-AF65-F5344CB8AC3E}">
        <p14:creationId xmlns:p14="http://schemas.microsoft.com/office/powerpoint/2010/main" val="134899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Key Principles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Fundamental Rethinking: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challenges existing assumptions and encourages a fresh perspective on work. It involves questioning traditional methods and seeking innovative solutions.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-infusion Note: But remember, before you can think outside the box you must know what is in the box. Otherwise, you are increasing risk.</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Radical Redesign: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advocates for significant and transformative changes, not just incremental improvements. It aims to break down existing processes and rebuild them from scratch to achieve optimal efficiency.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-infusion Note: Depending on your definition of what “break down existing processes” means, whether it means destroy the old (no value), or to fully understand them, choices must be made.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Process Orientation: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focuses on end-to-end processes rather than individual tasks or departments. It emphasizes the flow of work across the organization and seeks to eliminate bottlenecks and redundancies.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Customer Focus: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prioritizes meeting or exceeding customer expectations. It aims to design processes that deliver value to customers and enhance their experience.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Technology Enablement: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leverages technology to automate tasks, streamline workflows, improve efficiency, and make available, real-time, task activity. It recognizes the potential of technology to transform the way work is done.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60</a:t>
            </a:fld>
            <a:endParaRPr lang="en-US"/>
          </a:p>
        </p:txBody>
      </p:sp>
    </p:spTree>
    <p:extLst>
      <p:ext uri="{BB962C8B-B14F-4D97-AF65-F5344CB8AC3E}">
        <p14:creationId xmlns:p14="http://schemas.microsoft.com/office/powerpoint/2010/main" val="2833554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BPR Key Objectives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Dramatic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primary objective of BPR is to achieve breakthrough performance improvements, not just incremental gains.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may include significant reductions in cost, time, or defects or dramatic improvements in quality, service, or customer satisfaction.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-infusion Note: It has been our experience that the ROI in BPR activities can easily be 10x1, if the project is properly managed.</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Enhanced Efficiency: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seeks to eliminate waste, streamline processes, and optimize resource utilization, improving efficiency and productivity. Lean.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-infusion Note: “Brilliant process management is our strategy.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We get brilliant results from average people managing brilliant processes.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We observe that our competitors often get average (or worse) results from brilliant people managing broken processes.”   Mr. Cho – President of Toyota</a:t>
            </a:r>
          </a:p>
          <a:p>
            <a:pPr marL="0" marR="0">
              <a:lnSpc>
                <a:spcPct val="107000"/>
              </a:lnSpc>
              <a:spcBef>
                <a:spcPts val="0"/>
              </a:spcBef>
              <a:spcAft>
                <a:spcPts val="12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Improved Quality: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By focusing on reducing errors and defects, BPR aims to enhance the quality of products and services, leading to increased customer satisfaction and loyalty.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Increased Agility: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BPR helps organizations become more agile and responsive to change. By redesigning processes to be more flexible and adaptable, organizations can quickly respond to market trends, customer demands, and technological advancements.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61</a:t>
            </a:fld>
            <a:endParaRPr lang="en-US"/>
          </a:p>
        </p:txBody>
      </p:sp>
    </p:spTree>
    <p:extLst>
      <p:ext uri="{BB962C8B-B14F-4D97-AF65-F5344CB8AC3E}">
        <p14:creationId xmlns:p14="http://schemas.microsoft.com/office/powerpoint/2010/main" val="4183325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dirty="0">
                <a:latin typeface="Arial" panose="020B0604020202020204" pitchFamily="34" charset="0"/>
                <a:cs typeface="Arial" panose="020B0604020202020204" pitchFamily="34" charset="0"/>
              </a:rPr>
              <a:t>BPR, when executed effectively, can offer several substantial advantages to organizations. </a:t>
            </a:r>
          </a:p>
          <a:p>
            <a:pPr>
              <a:spcBef>
                <a:spcPts val="600"/>
              </a:spcBef>
            </a:pPr>
            <a:r>
              <a:rPr lang="en-US" sz="2400" b="1" dirty="0">
                <a:latin typeface="Arial" panose="020B0604020202020204" pitchFamily="34" charset="0"/>
                <a:cs typeface="Arial" panose="020B0604020202020204" pitchFamily="34" charset="0"/>
              </a:rPr>
              <a:t>Benefits of BPR include:</a:t>
            </a:r>
          </a:p>
          <a:p>
            <a:pPr>
              <a:spcBef>
                <a:spcPts val="600"/>
              </a:spcBef>
            </a:pPr>
            <a:endParaRPr lang="en-US" sz="2400" b="1" dirty="0">
              <a:latin typeface="Arial" panose="020B0604020202020204" pitchFamily="34" charset="0"/>
              <a:cs typeface="Arial" panose="020B0604020202020204" pitchFamily="34" charset="0"/>
            </a:endParaRPr>
          </a:p>
          <a:p>
            <a:pPr>
              <a:spcBef>
                <a:spcPts val="600"/>
              </a:spcBef>
              <a:buFont typeface="+mj-lt"/>
              <a:buAutoNum type="arabicPeriod"/>
            </a:pPr>
            <a:r>
              <a:rPr lang="en-US" b="1" dirty="0">
                <a:latin typeface="Arial" panose="020B0604020202020204" pitchFamily="34" charset="0"/>
                <a:cs typeface="Arial" panose="020B0604020202020204" pitchFamily="34" charset="0"/>
              </a:rPr>
              <a:t>Improved Efficiency &amp; Productivity</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By eliminating redundant tasks, automating manual processes, and streamlining workflows, BPR can significantly enhance operational efficiency, leading to faster turnaround times, increased output, and improved resource utilization.</a:t>
            </a:r>
          </a:p>
          <a:p>
            <a:pPr marL="742950" lvl="1" indent="-285750">
              <a:spcBef>
                <a:spcPts val="600"/>
              </a:spcBef>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spcBef>
                <a:spcPts val="600"/>
              </a:spcBef>
              <a:buFont typeface="+mj-lt"/>
              <a:buAutoNum type="arabicPeriod" startAt="2"/>
            </a:pPr>
            <a:r>
              <a:rPr lang="en-US" b="1" dirty="0">
                <a:latin typeface="Arial" panose="020B0604020202020204" pitchFamily="34" charset="0"/>
                <a:cs typeface="Arial" panose="020B0604020202020204" pitchFamily="34" charset="0"/>
              </a:rPr>
              <a:t>Cost Reduction</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Eliminating waste and inefficiencies can directly lead to cost savings. BPR helps organizations identify and remove non-value-adding activities, optimize resource allocation, and minimize operational expenses.</a:t>
            </a:r>
          </a:p>
          <a:p>
            <a:pPr marL="742950" lvl="1" indent="-285750">
              <a:spcBef>
                <a:spcPts val="600"/>
              </a:spcBef>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spcBef>
                <a:spcPts val="600"/>
              </a:spcBef>
              <a:buFont typeface="+mj-lt"/>
              <a:buAutoNum type="arabicPeriod" startAt="3"/>
            </a:pPr>
            <a:r>
              <a:rPr lang="en-US" b="1" dirty="0">
                <a:latin typeface="Arial" panose="020B0604020202020204" pitchFamily="34" charset="0"/>
                <a:cs typeface="Arial" panose="020B0604020202020204" pitchFamily="34" charset="0"/>
              </a:rPr>
              <a:t>Enhanced Customer Satisfaction</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BPR often focuses on aligning processes with customer needs and expectations. By streamlining processes and improving service delivery, organizations can enhance customer satisfaction, loyalty, and retention.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62</a:t>
            </a:fld>
            <a:endParaRPr lang="en-US"/>
          </a:p>
        </p:txBody>
      </p:sp>
    </p:spTree>
    <p:extLst>
      <p:ext uri="{BB962C8B-B14F-4D97-AF65-F5344CB8AC3E}">
        <p14:creationId xmlns:p14="http://schemas.microsoft.com/office/powerpoint/2010/main" val="3964470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Benefits of BPR cont.:</a:t>
            </a:r>
          </a:p>
          <a:p>
            <a:endParaRPr lang="en-US" sz="2400" b="1" dirty="0"/>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Benefits of BPR cont.: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4"/>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Increased Agility &amp; Adaptability: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BPR helps organizations become more flexible and responsive to change. </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redesigning processes to be more adaptable, and quantifying their implementation and execution, organizations can quickly react to market shifts, technological advancements, and customer demands.</a:t>
            </a:r>
          </a:p>
          <a:p>
            <a:pPr marL="342900" marR="0" lvl="0" indent="-342900">
              <a:lnSpc>
                <a:spcPct val="107000"/>
              </a:lnSpc>
              <a:spcBef>
                <a:spcPts val="0"/>
              </a:spcBef>
              <a:spcAft>
                <a:spcPts val="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5"/>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Quality Improvement: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BPR focuses on eliminating errors and reducing defects by redesigning processes to be more robust and reliable. </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leads to improved product and service quality, which further enhances customer satisfaction.</a:t>
            </a:r>
          </a:p>
          <a:p>
            <a:pPr marL="342900" marR="0" lvl="0" indent="-342900">
              <a:lnSpc>
                <a:spcPct val="107000"/>
              </a:lnSpc>
              <a:spcBef>
                <a:spcPts val="0"/>
              </a:spcBef>
              <a:spcAft>
                <a:spcPts val="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6"/>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Employee Empowerment: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BPR often involves employees in the redesign process, empowering them to take ownership of their work and contribute to improvement initiatives. </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can lead to increased motivation, engagement, and job satisfaction positively affecting morale and productivity.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63</a:t>
            </a:fld>
            <a:endParaRPr lang="en-US"/>
          </a:p>
        </p:txBody>
      </p:sp>
    </p:spTree>
    <p:extLst>
      <p:ext uri="{BB962C8B-B14F-4D97-AF65-F5344CB8AC3E}">
        <p14:creationId xmlns:p14="http://schemas.microsoft.com/office/powerpoint/2010/main" val="790249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dirty="0">
                <a:latin typeface="Arial" panose="020B0604020202020204" pitchFamily="34" charset="0"/>
                <a:cs typeface="Arial" panose="020B0604020202020204" pitchFamily="34" charset="0"/>
              </a:rPr>
              <a:t>Challenges of BPR</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While BPR led to some notable success stories, it also faced criticism and challenges. Some organizations experienced significant improvements in performance, while others struggled to implement BPR effectively or achieve the desired outcomes.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While BPR offers significant potential benefits, it also comes with its fair share of challenges:</a:t>
            </a:r>
          </a:p>
          <a:p>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 Resistance to Change: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People are naturally resistant to change, and BPR often involves significant disruptions to established routines and ways of working. Employees may resist major changes to their work processes, leading to low morale and decreased productivity. Overcoming this resistance and ensuring employee buy-in is a crucial challenge.</a:t>
            </a:r>
          </a:p>
          <a:p>
            <a:pPr>
              <a:buFont typeface="+mj-lt"/>
              <a:buAutoNum type="arabicPeriod" startAt="2"/>
            </a:pPr>
            <a:r>
              <a:rPr lang="en-US" sz="1600" b="1" dirty="0">
                <a:latin typeface="Arial" panose="020B0604020202020204" pitchFamily="34" charset="0"/>
                <a:cs typeface="Arial" panose="020B0604020202020204" pitchFamily="34" charset="0"/>
              </a:rPr>
              <a:t> High Cost &amp; Resource Intensive: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BPR initiatives can be expensive and time-consuming, requiring substantial investments in technology, training, and consulting services. Organizations need to carefully weigh the potential benefits against the costs involved.</a:t>
            </a:r>
          </a:p>
          <a:p>
            <a:pPr>
              <a:buFont typeface="+mj-lt"/>
              <a:buAutoNum type="arabicPeriod" startAt="3"/>
            </a:pPr>
            <a:r>
              <a:rPr lang="en-US" sz="1600" b="1" dirty="0">
                <a:latin typeface="Arial" panose="020B0604020202020204" pitchFamily="34" charset="0"/>
                <a:cs typeface="Arial" panose="020B0604020202020204" pitchFamily="34" charset="0"/>
              </a:rPr>
              <a:t> Risk of Failure: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BPR is a complex undertaking, and there is always a risk of failure if not properly planned and executed. Organizations need to have a clear vision, strong leadership, and effective change management strategies in place to ensure success.</a:t>
            </a:r>
          </a:p>
          <a:p>
            <a:pPr marL="342900" indent="-342900">
              <a:buFont typeface="+mj-lt"/>
              <a:buAutoNum type="arabicPeriod" startAt="4"/>
            </a:pPr>
            <a:r>
              <a:rPr kumimoji="0" lang="en-US" altLang="en-US" sz="1600" b="1" i="0" u="none" strike="noStrike" cap="none" normalizeH="0" baseline="0" dirty="0">
                <a:ln>
                  <a:noFill/>
                </a:ln>
                <a:solidFill>
                  <a:schemeClr val="tx1"/>
                </a:solidFill>
                <a:effectLst/>
                <a:latin typeface="Arial" panose="020B0604020202020204" pitchFamily="34" charset="0"/>
              </a:rPr>
              <a:t>Lack of Top Management Support:</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800100" marR="0" lvl="1"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Successful BPR requires strong leadership and commitment from top management.</a:t>
            </a:r>
          </a:p>
          <a:p>
            <a:pPr marL="800100" marR="0" lvl="1"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Attitude reflects leadership; we must make leadership care and see the value of making the changes necessary.</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64</a:t>
            </a:fld>
            <a:endParaRPr lang="en-US"/>
          </a:p>
        </p:txBody>
      </p:sp>
    </p:spTree>
    <p:extLst>
      <p:ext uri="{BB962C8B-B14F-4D97-AF65-F5344CB8AC3E}">
        <p14:creationId xmlns:p14="http://schemas.microsoft.com/office/powerpoint/2010/main" val="742446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Challenges of BPR cont.</a:t>
            </a:r>
          </a:p>
          <a:p>
            <a:pPr marL="342900" indent="-342900">
              <a:buFont typeface="+mj-lt"/>
              <a:buAutoNum type="arabicPeriod" startAt="5"/>
            </a:pPr>
            <a:r>
              <a:rPr lang="en-US" b="1" dirty="0">
                <a:latin typeface="Arial" panose="020B0604020202020204" pitchFamily="34" charset="0"/>
                <a:cs typeface="Arial" panose="020B0604020202020204" pitchFamily="34" charset="0"/>
              </a:rPr>
              <a:t> Potential for Job Losses: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BPR can lead to job losses as processes are streamlined and automated.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can create anxiety and uncertainty among employees,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negatively </a:t>
            </a:r>
            <a:r>
              <a:rPr lang="en-US" dirty="0">
                <a:latin typeface="Arial" panose="020B0604020202020204" pitchFamily="34" charset="0"/>
                <a:cs typeface="Arial" panose="020B0604020202020204" pitchFamily="34" charset="0"/>
              </a:rPr>
              <a:t>affecting morale and productivity.</a:t>
            </a:r>
          </a:p>
          <a:p>
            <a:pPr marL="342900" indent="-342900">
              <a:buFont typeface="+mj-lt"/>
              <a:buAutoNum type="arabicPeriod" startAt="5"/>
            </a:pPr>
            <a:r>
              <a:rPr lang="en-US" b="1" dirty="0">
                <a:latin typeface="Arial" panose="020B0604020202020204" pitchFamily="34" charset="0"/>
                <a:cs typeface="Arial" panose="020B0604020202020204" pitchFamily="34" charset="0"/>
              </a:rPr>
              <a:t> Difficulty in Measuring Success: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Measuring the success of BPR initiatives can be challenging, as the benefits may not always be immediately quantifiable.</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Organizations need to establish clear metrics and track progress to ensure that BPR is delivering the desired results.</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457200" marR="0">
              <a:lnSpc>
                <a:spcPct val="107000"/>
              </a:lnSpc>
              <a:spcBef>
                <a:spcPts val="0"/>
              </a:spcBef>
              <a:spcAft>
                <a:spcPts val="800"/>
              </a:spcAft>
            </a:pP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-infusion Note:  This is why we must model our As-Is processes first. Understanding the As-Is and having performance and status measurements in place will give us the data we need to build our business case for process improvement, as well as to demonstrate the delta (the change/improvement) of the activity once underway and executing.</a:t>
            </a:r>
          </a:p>
          <a:p>
            <a:pPr marL="45720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lang="en-US" altLang="en-US" b="1" dirty="0">
                <a:latin typeface="Arial" panose="020B0604020202020204" pitchFamily="34" charset="0"/>
                <a:cs typeface="Arial" panose="020B0604020202020204" pitchFamily="34" charset="0"/>
              </a:rPr>
              <a:t>Inadequate Planning and Execution: </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BPR initiatives can be complex and require careful planning and execution to succeed. </a:t>
            </a:r>
          </a:p>
          <a:p>
            <a:pPr marL="742950" lvl="1" indent="-285750" eaLnBrk="0" fontAlgn="base" hangingPunct="0">
              <a:spcBef>
                <a:spcPct val="0"/>
              </a:spcBef>
              <a:spcAft>
                <a:spcPct val="0"/>
              </a:spcAft>
              <a:buFont typeface="Arial" panose="020B0604020202020204" pitchFamily="34" charset="0"/>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Overemphasis on Technology: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BPR should not focus solely on technology; it should also consider people and organizational culture.</a:t>
            </a:r>
            <a:endParaRPr lang="en-US" dirty="0"/>
          </a:p>
          <a:p>
            <a:endParaRPr lang="en-US" b="1" dirty="0"/>
          </a:p>
          <a:p>
            <a:r>
              <a:rPr lang="en-US" b="1" dirty="0"/>
              <a:t>Conclusion</a:t>
            </a:r>
            <a:endParaRPr lang="en-US" dirty="0"/>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Despite the challenges, BPR can be a powerful tool for organizations seeking to transform their operations and achieve significant performance improvements.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However, it requires careful planning, strong leadership, and effective CM (including robust change management) to overcome the obstacles and realize the full potential of BPR.</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65</a:t>
            </a:fld>
            <a:endParaRPr lang="en-US"/>
          </a:p>
        </p:txBody>
      </p:sp>
    </p:spTree>
    <p:extLst>
      <p:ext uri="{BB962C8B-B14F-4D97-AF65-F5344CB8AC3E}">
        <p14:creationId xmlns:p14="http://schemas.microsoft.com/office/powerpoint/2010/main" val="215848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Best Way to Get Started</a:t>
            </a:r>
          </a:p>
          <a:p>
            <a:pPr marL="342900" marR="0" lvl="0" indent="-342900">
              <a:lnSpc>
                <a:spcPct val="107000"/>
              </a:lnSpc>
              <a:spcBef>
                <a:spcPts val="0"/>
              </a:spcBef>
              <a:spcAft>
                <a:spcPts val="0"/>
              </a:spcAft>
              <a:buFont typeface="+mj-lt"/>
              <a:buAutoNum type="arabicPeriod"/>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Secure Top Management Commitment: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BPR requires significant organizational change and investment.</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Obtain explicit support and buy-in from top leadership to ensure the necessary resources, authority, and momentum for success.   </a:t>
            </a:r>
          </a:p>
          <a:p>
            <a:pPr marL="457200" marR="0" lvl="1" indent="0">
              <a:lnSpc>
                <a:spcPct val="107000"/>
              </a:lnSpc>
              <a:spcBef>
                <a:spcPts val="0"/>
              </a:spcBef>
              <a:spcAft>
                <a:spcPts val="0"/>
              </a:spcAft>
              <a:buFont typeface="Courier New" panose="02070309020205020404" pitchFamily="49" charset="0"/>
              <a:buNone/>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2"/>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Define Clear Objectives and Scope: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Establish a compelling vision for the desired future state.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Clearly define the specific problems BPR aims to address and the measurable outcomes you want to achieve. </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Outline the scope of the initiative, including the processes and areas to be targeted.</a:t>
            </a:r>
          </a:p>
          <a:p>
            <a:pPr marL="457200" marR="0" lvl="1" indent="0">
              <a:lnSpc>
                <a:spcPct val="107000"/>
              </a:lnSpc>
              <a:spcBef>
                <a:spcPts val="0"/>
              </a:spcBef>
              <a:spcAft>
                <a:spcPts val="0"/>
              </a:spcAft>
              <a:buFont typeface="Courier New" panose="02070309020205020404" pitchFamily="49" charset="0"/>
              <a:buNone/>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3"/>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Assemble a Cross-Functional/CM Team:</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233363" lvl="1" indent="-233363">
              <a:buFont typeface="Arial" panose="020B0604020202020204" pitchFamily="34" charset="0"/>
              <a:buChar char="•"/>
            </a:pPr>
            <a:r>
              <a:rPr lang="en-US" sz="1600" b="0" dirty="0">
                <a:latin typeface="Arial" panose="020B0604020202020204" pitchFamily="34" charset="0"/>
                <a:cs typeface="Arial" panose="020B0604020202020204" pitchFamily="34" charset="0"/>
              </a:rPr>
              <a:t>Form a dedicated BPR team </a:t>
            </a:r>
            <a:r>
              <a:rPr lang="en-US" sz="1600" dirty="0">
                <a:latin typeface="Arial" panose="020B0604020202020204" pitchFamily="34" charset="0"/>
                <a:cs typeface="Arial" panose="020B0604020202020204" pitchFamily="34" charset="0"/>
              </a:rPr>
              <a:t>comprising individuals from different departments and levels within the organization and/or your team of CM business anthropologists. </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Ensure the team possesses a mix of skills and expertise, including process knowledge, analytical abilities, and CM capabilities.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66</a:t>
            </a:fld>
            <a:endParaRPr lang="en-US"/>
          </a:p>
        </p:txBody>
      </p:sp>
    </p:spTree>
    <p:extLst>
      <p:ext uri="{BB962C8B-B14F-4D97-AF65-F5344CB8AC3E}">
        <p14:creationId xmlns:p14="http://schemas.microsoft.com/office/powerpoint/2010/main" val="420040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a:t>
            </a:fld>
            <a:endParaRPr lang="en-US"/>
          </a:p>
        </p:txBody>
      </p:sp>
    </p:spTree>
    <p:extLst>
      <p:ext uri="{BB962C8B-B14F-4D97-AF65-F5344CB8AC3E}">
        <p14:creationId xmlns:p14="http://schemas.microsoft.com/office/powerpoint/2010/main" val="3182430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Best Way to Get Started (cont.)</a:t>
            </a:r>
          </a:p>
          <a:p>
            <a:endParaRPr lang="en-US" dirty="0"/>
          </a:p>
          <a:p>
            <a:pPr marL="0" marR="0" lvl="0" indent="0">
              <a:lnSpc>
                <a:spcPct val="107000"/>
              </a:lnSpc>
              <a:spcBef>
                <a:spcPts val="0"/>
              </a:spcBef>
              <a:spcAft>
                <a:spcPts val="0"/>
              </a:spcAft>
              <a:buFont typeface="+mj-lt"/>
              <a:buNone/>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4. Conduct a Thorough Process Analysis: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Map and analyze existing processes to deeply understand their current state, including their strengths, weaknesses, issues/bottlenecks, and inefficiencies. </a:t>
            </a:r>
          </a:p>
          <a:p>
            <a:pPr marL="628650" marR="0" lvl="1" indent="-171450">
              <a:lnSpc>
                <a:spcPct val="107000"/>
              </a:lnSpc>
              <a:spcBef>
                <a:spcPts val="0"/>
              </a:spcBef>
              <a:spcAft>
                <a:spcPts val="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Use tools like process mapping/modeling, data analysis, and stakeholder interviews to gather insights.</a:t>
            </a:r>
          </a:p>
          <a:p>
            <a:pPr marL="628650" marR="0" lvl="1" indent="-171450">
              <a:lnSpc>
                <a:spcPct val="107000"/>
              </a:lnSpc>
              <a:spcBef>
                <a:spcPts val="0"/>
              </a:spcBef>
              <a:spcAft>
                <a:spcPts val="0"/>
              </a:spcAft>
              <a:buFont typeface="Arial" panose="020B0604020202020204" pitchFamily="34" charset="0"/>
              <a:buChar char="•"/>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mj-lt"/>
              <a:buNone/>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5. Identify and Prioritize Improvement Opportunities: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Based on the process analysis, identify areas for improvement and prioritize them based on their potential impact on the organization's objectives. </a:t>
            </a:r>
          </a:p>
          <a:p>
            <a:pPr marL="628650" marR="0" lvl="1" indent="-171450">
              <a:lnSpc>
                <a:spcPct val="107000"/>
              </a:lnSpc>
              <a:spcBef>
                <a:spcPts val="0"/>
              </a:spcBef>
              <a:spcAft>
                <a:spcPts val="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Consider factors such as cost savings, quality enhancement, and customer satisfaction.</a:t>
            </a:r>
          </a:p>
          <a:p>
            <a:pPr marL="628650" marR="0" lvl="1" indent="-171450">
              <a:lnSpc>
                <a:spcPct val="107000"/>
              </a:lnSpc>
              <a:spcBef>
                <a:spcPts val="0"/>
              </a:spcBef>
              <a:spcAft>
                <a:spcPts val="0"/>
              </a:spcAft>
              <a:buFont typeface="Arial" panose="020B0604020202020204" pitchFamily="34" charset="0"/>
              <a:buChar char="•"/>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mj-lt"/>
              <a:buNone/>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6. Design and Model the New Process: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Develop a detailed redesigned process blueprint incorporating best practices, technology enablement, and innovative approaches. </a:t>
            </a:r>
          </a:p>
          <a:p>
            <a:pPr marL="628650" marR="0" lvl="1" indent="-171450">
              <a:lnSpc>
                <a:spcPct val="107000"/>
              </a:lnSpc>
              <a:spcBef>
                <a:spcPts val="0"/>
              </a:spcBef>
              <a:spcAft>
                <a:spcPts val="800"/>
              </a:spcAft>
              <a:buFont typeface="Arial" panose="020B060402020202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Utilize process modeling tools to visualize the new process and simulate its operation and performance.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67</a:t>
            </a:fld>
            <a:endParaRPr lang="en-US"/>
          </a:p>
        </p:txBody>
      </p:sp>
    </p:spTree>
    <p:extLst>
      <p:ext uri="{BB962C8B-B14F-4D97-AF65-F5344CB8AC3E}">
        <p14:creationId xmlns:p14="http://schemas.microsoft.com/office/powerpoint/2010/main" val="2164706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t>Best Way to Get Started (cont.)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7. Implement the New Process in a Controlled Environment: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Pilot the redesigned process</a:t>
            </a:r>
            <a:r>
              <a:rPr kumimoji="0" lang="en-US" altLang="en-US" b="0" i="0" u="none" strike="noStrike" cap="none" normalizeH="0" baseline="0" dirty="0">
                <a:ln>
                  <a:noFill/>
                </a:ln>
                <a:solidFill>
                  <a:schemeClr val="tx1"/>
                </a:solidFill>
                <a:effectLst/>
                <a:latin typeface="Arial" panose="020B0604020202020204" pitchFamily="34" charset="0"/>
              </a:rPr>
              <a:t> in a controlled environment to test its effectiveness, identify potential issues, and gather stakeholder feedback. Based on the pilot results, make necessary adjustments.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8. Roll Out and Monitor the New Process: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Implement the new process</a:t>
            </a:r>
            <a:r>
              <a:rPr kumimoji="0" lang="en-US" altLang="en-US" b="0" i="0" u="none" strike="noStrike" cap="none" normalizeH="0" baseline="0" dirty="0">
                <a:ln>
                  <a:noFill/>
                </a:ln>
                <a:solidFill>
                  <a:schemeClr val="tx1"/>
                </a:solidFill>
                <a:effectLst/>
                <a:latin typeface="Arial" panose="020B0604020202020204" pitchFamily="34" charset="0"/>
              </a:rPr>
              <a:t> across the organization, ensuring that employees are adequately trained and supported. </a:t>
            </a:r>
            <a:r>
              <a:rPr kumimoji="0" lang="en-US" altLang="en-US" b="1" i="0" u="none" strike="noStrike" cap="none" normalizeH="0" baseline="0" dirty="0">
                <a:ln>
                  <a:noFill/>
                </a:ln>
                <a:solidFill>
                  <a:schemeClr val="tx1"/>
                </a:solidFill>
                <a:effectLst/>
                <a:latin typeface="Arial" panose="020B0604020202020204" pitchFamily="34" charset="0"/>
              </a:rPr>
              <a:t>Establish clear communication channels</a:t>
            </a:r>
            <a:r>
              <a:rPr kumimoji="0" lang="en-US" altLang="en-US" b="0" i="0" u="none" strike="noStrike" cap="none" normalizeH="0" baseline="0" dirty="0">
                <a:ln>
                  <a:noFill/>
                </a:ln>
                <a:solidFill>
                  <a:schemeClr val="tx1"/>
                </a:solidFill>
                <a:effectLst/>
                <a:latin typeface="Arial" panose="020B0604020202020204" pitchFamily="34" charset="0"/>
              </a:rPr>
              <a:t> to address any concerns or resistance to change. </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9. Monitor the process performance</a:t>
            </a:r>
            <a:r>
              <a:rPr kumimoji="0" lang="en-US" altLang="en-US" sz="1800" b="0" i="0" u="none" strike="noStrike" cap="none" normalizeH="0" baseline="0" dirty="0">
                <a:ln>
                  <a:noFill/>
                </a:ln>
                <a:solidFill>
                  <a:schemeClr val="tx1"/>
                </a:solidFill>
                <a:effectLst/>
                <a:latin typeface="Arial" panose="020B0604020202020204" pitchFamily="34" charset="0"/>
              </a:rPr>
              <a:t> regularly to track progress and identify any further improvement opportunities.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Additional Considerations: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Change Management:</a:t>
            </a:r>
            <a:r>
              <a:rPr kumimoji="0" lang="en-US" altLang="en-US" sz="1200" b="0" i="0" u="none" strike="noStrike" cap="none" normalizeH="0" baseline="0" dirty="0">
                <a:ln>
                  <a:noFill/>
                </a:ln>
                <a:solidFill>
                  <a:schemeClr val="tx1"/>
                </a:solidFill>
                <a:effectLst/>
                <a:latin typeface="Arial" panose="020B0604020202020204" pitchFamily="34" charset="0"/>
              </a:rPr>
              <a:t> BPR involves significant change, so effective </a:t>
            </a:r>
            <a:r>
              <a:rPr kumimoji="0" lang="en-US" altLang="en-US" sz="1200" b="1" i="0" u="none" strike="noStrike" cap="none" normalizeH="0" baseline="0" dirty="0">
                <a:ln>
                  <a:noFill/>
                </a:ln>
                <a:solidFill>
                  <a:schemeClr val="tx1"/>
                </a:solidFill>
                <a:effectLst/>
                <a:latin typeface="Arial" panose="020B0604020202020204" pitchFamily="34" charset="0"/>
              </a:rPr>
              <a:t>change management strategies</a:t>
            </a:r>
            <a:r>
              <a:rPr kumimoji="0" lang="en-US" altLang="en-US" sz="1200" b="0" i="0" u="none" strike="noStrike" cap="none" normalizeH="0" baseline="0" dirty="0">
                <a:ln>
                  <a:noFill/>
                </a:ln>
                <a:solidFill>
                  <a:schemeClr val="tx1"/>
                </a:solidFill>
                <a:effectLst/>
                <a:latin typeface="Arial" panose="020B0604020202020204" pitchFamily="34" charset="0"/>
              </a:rPr>
              <a:t> are critical for success.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This includes clear communication, stakeholder engagement, and addressing employee concerns.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hlinkClick r:id="rId3"/>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Technology:</a:t>
            </a:r>
            <a:r>
              <a:rPr kumimoji="0" lang="en-US" altLang="en-US" sz="1200" b="0" i="0" u="none" strike="noStrike" cap="none" normalizeH="0" baseline="0" dirty="0">
                <a:ln>
                  <a:noFill/>
                </a:ln>
                <a:solidFill>
                  <a:schemeClr val="tx1"/>
                </a:solidFill>
                <a:effectLst/>
                <a:latin typeface="Arial" panose="020B0604020202020204" pitchFamily="34" charset="0"/>
              </a:rPr>
              <a:t> BPR often leverages technology to enable and streamline processes. Selecting the right technology solutions that align with the redesigned processes and support the desired outcomes is essential.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Continuous Improvement:</a:t>
            </a:r>
            <a:r>
              <a:rPr kumimoji="0" lang="en-US" altLang="en-US" sz="1200" b="0" i="0" u="none" strike="noStrike" cap="none" normalizeH="0" baseline="0" dirty="0">
                <a:ln>
                  <a:noFill/>
                </a:ln>
                <a:solidFill>
                  <a:schemeClr val="tx1"/>
                </a:solidFill>
                <a:effectLst/>
                <a:latin typeface="Arial" panose="020B0604020202020204" pitchFamily="34" charset="0"/>
              </a:rPr>
              <a:t> BPR is not a one-time event. It should be viewed as an </a:t>
            </a:r>
            <a:r>
              <a:rPr kumimoji="0" lang="en-US" altLang="en-US" sz="1200" b="1" i="0" u="none" strike="noStrike" cap="none" normalizeH="0" baseline="0" dirty="0">
                <a:ln>
                  <a:noFill/>
                </a:ln>
                <a:solidFill>
                  <a:schemeClr val="tx1"/>
                </a:solidFill>
                <a:effectLst/>
                <a:latin typeface="Arial" panose="020B0604020202020204" pitchFamily="34" charset="0"/>
              </a:rPr>
              <a:t>ongoing continuous improvement process</a:t>
            </a:r>
            <a:r>
              <a:rPr kumimoji="0" lang="en-US" altLang="en-US" sz="1200" b="0" i="0" u="none" strike="noStrike" cap="none" normalizeH="0" baseline="0" dirty="0">
                <a:ln>
                  <a:noFill/>
                </a:ln>
                <a:solidFill>
                  <a:schemeClr val="tx1"/>
                </a:solidFill>
                <a:effectLst/>
                <a:latin typeface="Arial" panose="020B0604020202020204" pitchFamily="34" charset="0"/>
              </a:rPr>
              <a:t>, with regular reviews and adjustments to ensure the organization remains agile and responsive to 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kern="100"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following these steps and embracing a strategic approach, organizations can maximize the benefits of Business Process engineering and achieve lasting improvements in their operations, performance, customer satisfaction, and achieving desired outcomes.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68</a:t>
            </a:fld>
            <a:endParaRPr lang="en-US"/>
          </a:p>
        </p:txBody>
      </p:sp>
    </p:spTree>
    <p:extLst>
      <p:ext uri="{BB962C8B-B14F-4D97-AF65-F5344CB8AC3E}">
        <p14:creationId xmlns:p14="http://schemas.microsoft.com/office/powerpoint/2010/main" val="630025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69</a:t>
            </a:fld>
            <a:endParaRPr lang="en-US"/>
          </a:p>
        </p:txBody>
      </p:sp>
    </p:spTree>
    <p:extLst>
      <p:ext uri="{BB962C8B-B14F-4D97-AF65-F5344CB8AC3E}">
        <p14:creationId xmlns:p14="http://schemas.microsoft.com/office/powerpoint/2010/main" val="815173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Identifying Critical Business and Technical Processes</a:t>
            </a:r>
          </a:p>
          <a:p>
            <a:endParaRPr lang="en-US" dirty="0"/>
          </a:p>
          <a:p>
            <a:pPr marL="285750" indent="-285750">
              <a:spcBef>
                <a:spcPts val="600"/>
              </a:spcBef>
            </a:pPr>
            <a:r>
              <a:rPr lang="en-US" dirty="0"/>
              <a:t>Identifying critical CM business processes is crucial for ensuring the effectiveness and efficiency of configuration management practices within an organization. </a:t>
            </a:r>
          </a:p>
          <a:p>
            <a:pPr marL="285750" indent="-285750">
              <a:spcBef>
                <a:spcPts val="600"/>
              </a:spcBef>
            </a:pPr>
            <a:endParaRPr lang="en-US" dirty="0"/>
          </a:p>
          <a:p>
            <a:pPr marL="285750" indent="-285750">
              <a:spcBef>
                <a:spcPts val="600"/>
              </a:spcBef>
            </a:pPr>
            <a:r>
              <a:rPr lang="en-US" dirty="0"/>
              <a:t>These processes directly influence the ability to maintain control, consistency, and traceability of enterprise artifacts and communication throughout their lifecycle.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72</a:t>
            </a:fld>
            <a:endParaRPr lang="en-US"/>
          </a:p>
        </p:txBody>
      </p:sp>
    </p:spTree>
    <p:extLst>
      <p:ext uri="{BB962C8B-B14F-4D97-AF65-F5344CB8AC3E}">
        <p14:creationId xmlns:p14="http://schemas.microsoft.com/office/powerpoint/2010/main" val="892598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Techniques for Mapping Processes:</a:t>
            </a:r>
          </a:p>
          <a:p>
            <a:pPr>
              <a:buFont typeface="+mj-lt"/>
              <a:buAutoNum type="arabicPeriod"/>
            </a:pPr>
            <a:r>
              <a:rPr lang="en-US" b="1" dirty="0"/>
              <a:t>Flowcharts:</a:t>
            </a:r>
            <a:r>
              <a:rPr lang="en-US" dirty="0"/>
              <a:t> A visual representation of the sequence of steps and decisions in a process, using standardized symbols and arrows to depict flow and connections. Flowcharts are great for illustrating linear processes and highlighting decision points.</a:t>
            </a:r>
          </a:p>
          <a:p>
            <a:pPr>
              <a:buFont typeface="+mj-lt"/>
              <a:buAutoNum type="arabicPeriod"/>
            </a:pPr>
            <a:r>
              <a:rPr lang="en-US" b="1" dirty="0"/>
              <a:t>SIPOC Diagrams:</a:t>
            </a:r>
            <a:r>
              <a:rPr lang="en-US" dirty="0"/>
              <a:t> (Suppliers, Inputs, Process, Outputs, Customers) A high-level process map that provides a quick overview of a process by identifying its key elements: suppliers, inputs, process steps, outputs, and customers. SIPOC diagrams are useful for understanding the big picture and stakeholder relationships.</a:t>
            </a:r>
          </a:p>
          <a:p>
            <a:pPr>
              <a:buFont typeface="+mj-lt"/>
              <a:buAutoNum type="arabicPeriod"/>
            </a:pPr>
            <a:r>
              <a:rPr lang="en-US" b="1" dirty="0"/>
              <a:t>Swimlane Diagrams:</a:t>
            </a:r>
            <a:r>
              <a:rPr lang="en-US" dirty="0"/>
              <a:t> Similar to flowcharts, but with lanes representing different roles or departments involved in the process. This visualization helps clarify who is responsible for each step and how activities flow across functional areas.</a:t>
            </a:r>
          </a:p>
          <a:p>
            <a:pPr>
              <a:buFont typeface="+mj-lt"/>
              <a:buAutoNum type="arabicPeriod"/>
            </a:pPr>
            <a:r>
              <a:rPr lang="en-US" b="1" dirty="0"/>
              <a:t>Value Stream Mapping:</a:t>
            </a:r>
            <a:r>
              <a:rPr lang="en-US" dirty="0"/>
              <a:t> A lean manufacturing tool used to visualize the flow of materials and information through a process, identifying value-adding and non-value-adding activities. Value stream mapping identifies and eliminates waste, improving efficiency and flow.</a:t>
            </a:r>
          </a:p>
          <a:p>
            <a:pPr>
              <a:buFont typeface="+mj-lt"/>
              <a:buAutoNum type="arabicPeriod"/>
            </a:pPr>
            <a:r>
              <a:rPr lang="en-US" b="1" dirty="0"/>
              <a:t>Business Process Model and Notation (BPMN):</a:t>
            </a:r>
            <a:r>
              <a:rPr lang="en-US" dirty="0"/>
              <a:t> A standardized graphical notation for modeling business processes. BPMN provides a rich set of symbols and rules to represent complex process flows, decision points, and participant interactions.</a:t>
            </a:r>
          </a:p>
          <a:p>
            <a:pPr>
              <a:buFont typeface="+mj-lt"/>
              <a:buAutoNum type="arabicPeriod"/>
            </a:pPr>
            <a:r>
              <a:rPr lang="en-US" b="1" dirty="0"/>
              <a:t>Data Flow Diagrams (DFDs):</a:t>
            </a:r>
            <a:r>
              <a:rPr lang="en-US" dirty="0"/>
              <a:t> Focus on the flow of data through a system, highlighting data sources, transformations, storage, and destinations. DFDs are useful for understanding how information is processed and used within a system or process.</a:t>
            </a:r>
          </a:p>
          <a:p>
            <a:r>
              <a:rPr lang="en-US" dirty="0"/>
              <a:t>Remember, the best technique for mapping processes depends on the specific context, complexity, and objectives of the process being analyzed.</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73</a:t>
            </a:fld>
            <a:endParaRPr lang="en-US"/>
          </a:p>
        </p:txBody>
      </p:sp>
    </p:spTree>
    <p:extLst>
      <p:ext uri="{BB962C8B-B14F-4D97-AF65-F5344CB8AC3E}">
        <p14:creationId xmlns:p14="http://schemas.microsoft.com/office/powerpoint/2010/main" val="2636563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Techniques for Mapping Processes:</a:t>
            </a:r>
          </a:p>
          <a:p>
            <a:pPr>
              <a:buFont typeface="+mj-lt"/>
              <a:buAutoNum type="arabicPeriod"/>
            </a:pPr>
            <a:r>
              <a:rPr lang="en-US" b="1" dirty="0"/>
              <a:t>Flowcharts:</a:t>
            </a:r>
            <a:r>
              <a:rPr lang="en-US" dirty="0"/>
              <a:t> A visual representation of the sequence of steps and decisions in a process, using standardized symbols and arrows to depict flow and connections. Flowcharts are great for illustrating linear processes and highlighting decision points.</a:t>
            </a:r>
          </a:p>
          <a:p>
            <a:pPr>
              <a:buFont typeface="+mj-lt"/>
              <a:buAutoNum type="arabicPeriod"/>
            </a:pPr>
            <a:r>
              <a:rPr lang="en-US" b="1" dirty="0"/>
              <a:t>SIPOC Diagrams:</a:t>
            </a:r>
            <a:r>
              <a:rPr lang="en-US" dirty="0"/>
              <a:t> (Suppliers, Inputs, Process, Outputs, Customers) A high-level process map that provides a quick overview of a process by identifying its key elements: suppliers, inputs, process steps, outputs, and customers. SIPOC diagrams are useful for understanding the big picture and stakeholder relationships.</a:t>
            </a:r>
          </a:p>
          <a:p>
            <a:pPr>
              <a:buFont typeface="+mj-lt"/>
              <a:buAutoNum type="arabicPeriod"/>
            </a:pPr>
            <a:r>
              <a:rPr lang="en-US" b="1" dirty="0"/>
              <a:t>Swimlane Diagrams:</a:t>
            </a:r>
            <a:r>
              <a:rPr lang="en-US" dirty="0"/>
              <a:t> Similar to flowcharts, but with lanes representing different roles or departments involved in the process. This visualization helps clarify who is responsible for each step and how activities flow across functional areas.</a:t>
            </a:r>
          </a:p>
          <a:p>
            <a:pPr>
              <a:buFont typeface="+mj-lt"/>
              <a:buAutoNum type="arabicPeriod"/>
            </a:pPr>
            <a:r>
              <a:rPr lang="en-US" b="1" dirty="0"/>
              <a:t>Value Stream Mapping:</a:t>
            </a:r>
            <a:r>
              <a:rPr lang="en-US" dirty="0"/>
              <a:t> A lean manufacturing tool used to visualize the flow of materials and information through a process, identifying value-adding and non-value-adding activities. Value stream mapping identifies and eliminates waste, improving efficiency and flow.</a:t>
            </a:r>
          </a:p>
          <a:p>
            <a:pPr>
              <a:buFont typeface="+mj-lt"/>
              <a:buAutoNum type="arabicPeriod"/>
            </a:pPr>
            <a:r>
              <a:rPr lang="en-US" b="1" dirty="0"/>
              <a:t>Business Process Model and Notation (BPMN):</a:t>
            </a:r>
            <a:r>
              <a:rPr lang="en-US" dirty="0"/>
              <a:t> A standardized graphical notation for modeling business processes. BPMN provides a rich set of symbols and rules to represent complex process flows, decision points, and participant interactions.</a:t>
            </a:r>
          </a:p>
          <a:p>
            <a:pPr>
              <a:buFont typeface="+mj-lt"/>
              <a:buAutoNum type="arabicPeriod"/>
            </a:pPr>
            <a:r>
              <a:rPr lang="en-US" b="1" dirty="0"/>
              <a:t>Data Flow Diagrams (DFDs):</a:t>
            </a:r>
            <a:r>
              <a:rPr lang="en-US" dirty="0"/>
              <a:t> Focus on the flow of data through a system, highlighting data sources, transformations, storage, and destinations. DFDs are useful for understanding how information is processed and used within a system or process.</a:t>
            </a:r>
          </a:p>
          <a:p>
            <a:r>
              <a:rPr lang="en-US" dirty="0"/>
              <a:t>Remember, the best technique for mapping processes depends on the specific context, complexity, and objectives of the process being analyzed.</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74</a:t>
            </a:fld>
            <a:endParaRPr lang="en-US"/>
          </a:p>
        </p:txBody>
      </p:sp>
    </p:spTree>
    <p:extLst>
      <p:ext uri="{BB962C8B-B14F-4D97-AF65-F5344CB8AC3E}">
        <p14:creationId xmlns:p14="http://schemas.microsoft.com/office/powerpoint/2010/main" val="2999575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78</a:t>
            </a:fld>
            <a:endParaRPr lang="en-US"/>
          </a:p>
        </p:txBody>
      </p:sp>
    </p:spTree>
    <p:extLst>
      <p:ext uri="{BB962C8B-B14F-4D97-AF65-F5344CB8AC3E}">
        <p14:creationId xmlns:p14="http://schemas.microsoft.com/office/powerpoint/2010/main" val="1067917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Ongoing Effort:</a:t>
            </a:r>
            <a:r>
              <a:rPr lang="en-US" dirty="0"/>
              <a:t> CPI is an ongoing, systematic approach to improving processes, products, or services within an organization. It's a mindset of constantly seeking ways to do things better, faster, and more efficiently.</a:t>
            </a:r>
          </a:p>
          <a:p>
            <a:r>
              <a:rPr lang="en-US" b="1" dirty="0"/>
              <a:t>Incremental and Breakthrough Changes:</a:t>
            </a:r>
            <a:r>
              <a:rPr lang="en-US" dirty="0"/>
              <a:t> CPI involves both small, incremental improvements and larger, breakthrough innovations. It recognizes that progress can be achieved through a combination of both approaches.</a:t>
            </a:r>
          </a:p>
          <a:p>
            <a:r>
              <a:rPr lang="en-US" b="1" dirty="0"/>
              <a:t>Data-Driven Decision Making:</a:t>
            </a:r>
            <a:r>
              <a:rPr lang="en-US" dirty="0"/>
              <a:t> CPI relies on data collection and analysis to identify areas for improvement and measure the impact of changes. This ensures that decisions are based on evidence rather than assumptions.</a:t>
            </a:r>
          </a:p>
          <a:p>
            <a:r>
              <a:rPr lang="en-US" b="1" dirty="0"/>
              <a:t>Employee Engagement:</a:t>
            </a:r>
            <a:r>
              <a:rPr lang="en-US" dirty="0"/>
              <a:t> CPI encourages employee participation and empowerment, recognizing that those closest to the work often have the best insights into how to improve it. This fosters a culture of ownership and continuous learning.</a:t>
            </a:r>
          </a:p>
          <a:p>
            <a:r>
              <a:rPr lang="en-US" b="1" dirty="0"/>
              <a:t>Customer Focus:</a:t>
            </a:r>
            <a:r>
              <a:rPr lang="en-US" dirty="0"/>
              <a:t> CPI prioritizes meeting or exceeding customer expectations by aligning processes and products with their needs. This helps to enhance customer satisfaction and loyalty.</a:t>
            </a:r>
          </a:p>
          <a:p>
            <a:r>
              <a:rPr lang="en-US" b="1" dirty="0"/>
              <a:t>Adaptability and Resilience:</a:t>
            </a:r>
            <a:r>
              <a:rPr lang="en-US" dirty="0"/>
              <a:t> CPI enables organizations to adapt to change and stay ahead of the competition by fostering a culture of innovation and continuous learning. This helps organizations remain agile and resilient in the face of evolving market conditions and customer demands.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79</a:t>
            </a:fld>
            <a:endParaRPr lang="en-US"/>
          </a:p>
        </p:txBody>
      </p:sp>
    </p:spTree>
    <p:extLst>
      <p:ext uri="{BB962C8B-B14F-4D97-AF65-F5344CB8AC3E}">
        <p14:creationId xmlns:p14="http://schemas.microsoft.com/office/powerpoint/2010/main" val="1032872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80</a:t>
            </a:fld>
            <a:endParaRPr lang="en-US"/>
          </a:p>
        </p:txBody>
      </p:sp>
    </p:spTree>
    <p:extLst>
      <p:ext uri="{BB962C8B-B14F-4D97-AF65-F5344CB8AC3E}">
        <p14:creationId xmlns:p14="http://schemas.microsoft.com/office/powerpoint/2010/main" val="4270844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Increased Efficiency</a:t>
            </a:r>
            <a:r>
              <a:rPr lang="en-US" dirty="0"/>
              <a:t>: Streamlining processes and eliminating waste results in faster turnaround times, increased productivity, and optimal resource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Improved Quality:</a:t>
            </a:r>
            <a:r>
              <a:rPr lang="en-US" dirty="0"/>
              <a:t> CPI reduces errors, defects, and rework, leading to higher-quality products or services that better meet customer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Enhanced Customer Satisfaction:</a:t>
            </a:r>
            <a:r>
              <a:rPr lang="en-US" dirty="0"/>
              <a:t> By focusing on customer needs and feedback, CPI helps organizations deliver better products and services, leading to increased customer loyalty.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Cost Reduction:</a:t>
            </a:r>
            <a:r>
              <a:rPr lang="en-US" dirty="0"/>
              <a:t> Eliminating waste, optimizing processes, and improving efficiency can lead to significant cost savings for an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Employee Engagement:</a:t>
            </a:r>
            <a:r>
              <a:rPr lang="en-US" dirty="0"/>
              <a:t> Involving employees in the improvement process fosters a sense of ownership and empowerment, increasing their job satisfaction and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Adaptability:</a:t>
            </a:r>
            <a:r>
              <a:rPr lang="en-US" dirty="0"/>
              <a:t> CPI creates an environment where organizations are constantly learning and adapting, enabling them to stay ahead of the curve and respond effectively to market changes and evolving customer needs.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81</a:t>
            </a:fld>
            <a:endParaRPr lang="en-US"/>
          </a:p>
        </p:txBody>
      </p:sp>
    </p:spTree>
    <p:extLst>
      <p:ext uri="{BB962C8B-B14F-4D97-AF65-F5344CB8AC3E}">
        <p14:creationId xmlns:p14="http://schemas.microsoft.com/office/powerpoint/2010/main" val="99388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a:t>
            </a:fld>
            <a:endParaRPr lang="en-US"/>
          </a:p>
        </p:txBody>
      </p:sp>
    </p:spTree>
    <p:extLst>
      <p:ext uri="{BB962C8B-B14F-4D97-AF65-F5344CB8AC3E}">
        <p14:creationId xmlns:p14="http://schemas.microsoft.com/office/powerpoint/2010/main" val="1697071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Knowledge Elements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82</a:t>
            </a:fld>
            <a:endParaRPr lang="en-US"/>
          </a:p>
        </p:txBody>
      </p:sp>
    </p:spTree>
    <p:extLst>
      <p:ext uri="{BB962C8B-B14F-4D97-AF65-F5344CB8AC3E}">
        <p14:creationId xmlns:p14="http://schemas.microsoft.com/office/powerpoint/2010/main" val="3598448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Mind Mapping:</a:t>
            </a:r>
            <a:r>
              <a:rPr lang="en-US" dirty="0"/>
              <a:t> Start with a central idea and branch out with related concepts, creating a visual map of connections.</a:t>
            </a:r>
          </a:p>
          <a:p>
            <a:endParaRPr lang="en-US" dirty="0"/>
          </a:p>
          <a:p>
            <a:r>
              <a:rPr lang="en-US" b="1" dirty="0"/>
              <a:t>Brainwriting:</a:t>
            </a:r>
            <a:r>
              <a:rPr lang="en-US" dirty="0"/>
              <a:t> Each participant writes ideas on a piece of paper, then passes it to the next person to add their own thoughts.</a:t>
            </a:r>
          </a:p>
          <a:p>
            <a:endParaRPr lang="en-US" dirty="0"/>
          </a:p>
          <a:p>
            <a:r>
              <a:rPr lang="en-US" b="1" dirty="0"/>
              <a:t>Rapid Ideation:</a:t>
            </a:r>
            <a:r>
              <a:rPr lang="en-US" dirty="0"/>
              <a:t> Set a timer and generate as many ideas as possible without judgment.</a:t>
            </a:r>
          </a:p>
          <a:p>
            <a:endParaRPr lang="en-US" dirty="0"/>
          </a:p>
          <a:p>
            <a:r>
              <a:rPr lang="en-US" b="1" dirty="0"/>
              <a:t>Reverse Brainstorming:</a:t>
            </a:r>
            <a:r>
              <a:rPr lang="en-US" dirty="0"/>
              <a:t> Instead of focusing on solutions, identify potential problems or obstacles.</a:t>
            </a:r>
          </a:p>
          <a:p>
            <a:endParaRPr lang="en-US" dirty="0"/>
          </a:p>
          <a:p>
            <a:r>
              <a:rPr lang="en-US" b="1" dirty="0"/>
              <a:t>SCAMPER:</a:t>
            </a:r>
            <a:r>
              <a:rPr lang="en-US" dirty="0"/>
              <a:t> Use the acronym to trigger ideas: Substitute, Combine, Adapt, Modify, Put to another use, Eliminate, Reverse.</a:t>
            </a:r>
          </a:p>
          <a:p>
            <a:endParaRPr lang="en-US" dirty="0"/>
          </a:p>
          <a:p>
            <a:r>
              <a:rPr lang="en-US" b="1" dirty="0"/>
              <a:t>Risk Management Framework: ??</a:t>
            </a:r>
          </a:p>
          <a:p>
            <a:endParaRPr lang="en-US" b="1" dirty="0"/>
          </a:p>
          <a:p>
            <a:r>
              <a:rPr lang="en-US" b="1" dirty="0"/>
              <a:t>Role-Playing:</a:t>
            </a:r>
            <a:r>
              <a:rPr lang="en-US" dirty="0"/>
              <a:t> Take on different perspectives or roles to spark new ideas.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83</a:t>
            </a:fld>
            <a:endParaRPr lang="en-US"/>
          </a:p>
        </p:txBody>
      </p:sp>
    </p:spTree>
    <p:extLst>
      <p:ext uri="{BB962C8B-B14F-4D97-AF65-F5344CB8AC3E}">
        <p14:creationId xmlns:p14="http://schemas.microsoft.com/office/powerpoint/2010/main" val="4131130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Defines Objectives:</a:t>
            </a:r>
            <a:r>
              <a:rPr lang="en-US" dirty="0"/>
              <a:t> The first step in data collection and analysis is to clearly define the objectives and questions you want to answer with the data.</a:t>
            </a:r>
          </a:p>
          <a:p>
            <a:endParaRPr lang="en-US" dirty="0"/>
          </a:p>
          <a:p>
            <a:r>
              <a:rPr lang="en-US" b="1" dirty="0"/>
              <a:t>Determines Data Sources:</a:t>
            </a:r>
            <a:r>
              <a:rPr lang="en-US" dirty="0"/>
              <a:t> Once objectives are defined, identify the appropriate data sources that will provide the necessary information. These could include surveys, experiments, observations, or existing databases.</a:t>
            </a:r>
          </a:p>
          <a:p>
            <a:endParaRPr lang="en-US" dirty="0"/>
          </a:p>
          <a:p>
            <a:r>
              <a:rPr lang="en-US" b="1" dirty="0"/>
              <a:t>Collects Data:</a:t>
            </a:r>
            <a:r>
              <a:rPr lang="en-US" dirty="0"/>
              <a:t> Data collection involves gathering information from the identified sources using appropriate methods and tools. It is important to ensure data quality and accuracy during this process.</a:t>
            </a:r>
          </a:p>
          <a:p>
            <a:endParaRPr lang="en-US" dirty="0"/>
          </a:p>
          <a:p>
            <a:r>
              <a:rPr lang="en-US" b="1" dirty="0"/>
              <a:t>Cleans and Prepares Data:</a:t>
            </a:r>
            <a:r>
              <a:rPr lang="en-US" dirty="0"/>
              <a:t> Raw data often requires cleaning and preparation before analysis. This involves handling missing values, outliers, and inconsistencies to ensure data integrity.</a:t>
            </a:r>
          </a:p>
          <a:p>
            <a:endParaRPr lang="en-US" dirty="0"/>
          </a:p>
          <a:p>
            <a:r>
              <a:rPr lang="en-US" b="1" dirty="0"/>
              <a:t>Analyzes Data:</a:t>
            </a:r>
            <a:r>
              <a:rPr lang="en-US" dirty="0"/>
              <a:t> Data analysis involves applying various statistical and analytical techniques to extract insights, identify patterns, and test hypotheses.</a:t>
            </a:r>
          </a:p>
          <a:p>
            <a:endParaRPr lang="en-US" b="1" dirty="0"/>
          </a:p>
          <a:p>
            <a:r>
              <a:rPr lang="en-US" b="1" dirty="0"/>
              <a:t>Interprets and Communicates Findings:</a:t>
            </a:r>
            <a:r>
              <a:rPr lang="en-US" dirty="0"/>
              <a:t> The final step is to interpret the analysis results and communicate the findings in a clear and concise manner, often using visualizations or reports.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85</a:t>
            </a:fld>
            <a:endParaRPr lang="en-US"/>
          </a:p>
        </p:txBody>
      </p:sp>
    </p:spTree>
    <p:extLst>
      <p:ext uri="{BB962C8B-B14F-4D97-AF65-F5344CB8AC3E}">
        <p14:creationId xmlns:p14="http://schemas.microsoft.com/office/powerpoint/2010/main" val="2504458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87</a:t>
            </a:fld>
            <a:endParaRPr lang="en-US"/>
          </a:p>
        </p:txBody>
      </p:sp>
    </p:spTree>
    <p:extLst>
      <p:ext uri="{BB962C8B-B14F-4D97-AF65-F5344CB8AC3E}">
        <p14:creationId xmlns:p14="http://schemas.microsoft.com/office/powerpoint/2010/main" val="1387401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Lean Concepts</a:t>
            </a:r>
            <a:endParaRPr lang="en-US" dirty="0"/>
          </a:p>
          <a:p>
            <a:pPr>
              <a:buFont typeface="Arial" panose="020B0604020202020204" pitchFamily="34" charset="0"/>
              <a:buChar char="•"/>
            </a:pPr>
            <a:r>
              <a:rPr lang="en-US" b="1" dirty="0"/>
              <a:t>Value Stream Mapping (VSM)</a:t>
            </a:r>
            <a:r>
              <a:rPr lang="en-US" dirty="0"/>
              <a:t>:</a:t>
            </a:r>
          </a:p>
          <a:p>
            <a:pPr marL="742950" lvl="1" indent="-285750">
              <a:buFont typeface="Arial" panose="020B0604020202020204" pitchFamily="34" charset="0"/>
              <a:buChar char="•"/>
            </a:pPr>
            <a:r>
              <a:rPr lang="en-US" dirty="0"/>
              <a:t>A visual tool to map the flow of materials and information required to bring a product or service to the customer.</a:t>
            </a:r>
          </a:p>
          <a:p>
            <a:pPr marL="742950" lvl="1" indent="-285750">
              <a:buFont typeface="Arial" panose="020B0604020202020204" pitchFamily="34" charset="0"/>
              <a:buChar char="•"/>
            </a:pPr>
            <a:r>
              <a:rPr lang="en-US" dirty="0"/>
              <a:t>Helps identify waste (non-value-added activities) and opportunities for improvement within the process.</a:t>
            </a:r>
          </a:p>
          <a:p>
            <a:pPr>
              <a:buFont typeface="Arial" panose="020B0604020202020204" pitchFamily="34" charset="0"/>
              <a:buChar char="•"/>
            </a:pPr>
            <a:r>
              <a:rPr lang="en-US" b="1" dirty="0"/>
              <a:t>5S</a:t>
            </a:r>
            <a:endParaRPr lang="en-US" dirty="0"/>
          </a:p>
          <a:p>
            <a:pPr marL="742950" lvl="1" indent="-285750">
              <a:buFont typeface="Arial" panose="020B0604020202020204" pitchFamily="34" charset="0"/>
              <a:buChar char="•"/>
            </a:pPr>
            <a:r>
              <a:rPr lang="en-US" dirty="0"/>
              <a:t>A workplace organization methodology based on five Japanese words: </a:t>
            </a:r>
            <a:r>
              <a:rPr lang="en-US" dirty="0" err="1"/>
              <a:t>Seiri</a:t>
            </a:r>
            <a:r>
              <a:rPr lang="en-US" dirty="0"/>
              <a:t> (Sort), </a:t>
            </a:r>
            <a:r>
              <a:rPr lang="en-US" dirty="0" err="1"/>
              <a:t>Seiton</a:t>
            </a:r>
            <a:r>
              <a:rPr lang="en-US" dirty="0"/>
              <a:t> (Set in Order), </a:t>
            </a:r>
            <a:r>
              <a:rPr lang="en-US" dirty="0" err="1"/>
              <a:t>Seiso</a:t>
            </a:r>
            <a:r>
              <a:rPr lang="en-US" dirty="0"/>
              <a:t> (Shine), </a:t>
            </a:r>
            <a:r>
              <a:rPr lang="en-US" dirty="0" err="1"/>
              <a:t>Seiketsu</a:t>
            </a:r>
            <a:r>
              <a:rPr lang="en-US" dirty="0"/>
              <a:t> (Standardize), and </a:t>
            </a:r>
            <a:r>
              <a:rPr lang="en-US" dirty="0" err="1"/>
              <a:t>Shitsuke</a:t>
            </a:r>
            <a:r>
              <a:rPr lang="en-US" dirty="0"/>
              <a:t> (Sustain).</a:t>
            </a:r>
          </a:p>
          <a:p>
            <a:pPr marL="742950" lvl="1" indent="-285750">
              <a:buFont typeface="Arial" panose="020B0604020202020204" pitchFamily="34" charset="0"/>
              <a:buChar char="•"/>
            </a:pPr>
            <a:r>
              <a:rPr lang="en-US" dirty="0"/>
              <a:t>Aims to create a clean, organized, and efficient work environment, reducing waste and improving productivity.</a:t>
            </a:r>
          </a:p>
          <a:p>
            <a:pPr>
              <a:buFont typeface="Arial" panose="020B0604020202020204" pitchFamily="34" charset="0"/>
              <a:buChar char="•"/>
            </a:pPr>
            <a:r>
              <a:rPr lang="en-US" b="1" dirty="0"/>
              <a:t>Kaizen Events</a:t>
            </a:r>
            <a:endParaRPr lang="en-US" dirty="0"/>
          </a:p>
          <a:p>
            <a:pPr marL="742950" lvl="1" indent="-285750">
              <a:buFont typeface="Arial" panose="020B0604020202020204" pitchFamily="34" charset="0"/>
              <a:buChar char="•"/>
            </a:pPr>
            <a:r>
              <a:rPr lang="en-US" dirty="0"/>
              <a:t>Short, focused improvement workshops where a cross-functional team tackles a specific problem or process.</a:t>
            </a:r>
          </a:p>
          <a:p>
            <a:pPr marL="742950" lvl="1" indent="-285750">
              <a:buFont typeface="Arial" panose="020B0604020202020204" pitchFamily="34" charset="0"/>
              <a:buChar char="•"/>
            </a:pPr>
            <a:r>
              <a:rPr lang="en-US" dirty="0"/>
              <a:t>Utilizes a structured approach to identify root causes, implement solutions, and measure results quickly.</a:t>
            </a:r>
          </a:p>
          <a:p>
            <a:r>
              <a:rPr lang="en-US" b="1" dirty="0"/>
              <a:t>Benefits</a:t>
            </a:r>
            <a:endParaRPr lang="en-US" dirty="0"/>
          </a:p>
          <a:p>
            <a:pPr lvl="1">
              <a:buFont typeface="Arial" panose="020B0604020202020204" pitchFamily="34" charset="0"/>
              <a:buChar char="•"/>
            </a:pPr>
            <a:r>
              <a:rPr lang="en-US" b="1" dirty="0"/>
              <a:t>Waste Reduction:</a:t>
            </a:r>
            <a:r>
              <a:rPr lang="en-US" dirty="0"/>
              <a:t> All three concepts focus on eliminating waste in processes, whether it's unnecessary steps, excess inventory, or inefficient movement.</a:t>
            </a:r>
          </a:p>
          <a:p>
            <a:pPr lvl="1">
              <a:buFont typeface="Arial" panose="020B0604020202020204" pitchFamily="34" charset="0"/>
              <a:buChar char="•"/>
            </a:pPr>
            <a:r>
              <a:rPr lang="en-US" b="1" dirty="0"/>
              <a:t>Improved Efficiency:</a:t>
            </a:r>
            <a:r>
              <a:rPr lang="en-US" dirty="0"/>
              <a:t> By streamlining processes and eliminating waste, Lean practices can lead to significant improvements in efficiency and productivity.</a:t>
            </a:r>
          </a:p>
          <a:p>
            <a:pPr lvl="1">
              <a:buFont typeface="Arial" panose="020B0604020202020204" pitchFamily="34" charset="0"/>
              <a:buNone/>
            </a:pPr>
            <a:endParaRPr lang="en-US" dirty="0"/>
          </a:p>
          <a:p>
            <a:pPr>
              <a:buFont typeface="Arial" panose="020B0604020202020204" pitchFamily="34" charset="0"/>
              <a:buNone/>
            </a:pPr>
            <a:r>
              <a:rPr lang="en-US" b="1" dirty="0"/>
              <a:t>Continuous Improvement:</a:t>
            </a:r>
            <a:r>
              <a:rPr lang="en-US" dirty="0"/>
              <a:t> Lean promotes a culture of continuous improvement, where employees are empowered to identify and implement improvements on an ongoing basis.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89</a:t>
            </a:fld>
            <a:endParaRPr lang="en-US"/>
          </a:p>
        </p:txBody>
      </p:sp>
    </p:spTree>
    <p:extLst>
      <p:ext uri="{BB962C8B-B14F-4D97-AF65-F5344CB8AC3E}">
        <p14:creationId xmlns:p14="http://schemas.microsoft.com/office/powerpoint/2010/main" val="2344099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DMAIC</a:t>
            </a:r>
            <a:r>
              <a:rPr lang="en-US" dirty="0"/>
              <a:t>, A structured problem-solving approach used in Six Sigma projects. It stands for:</a:t>
            </a:r>
          </a:p>
          <a:p>
            <a:pPr marL="1143000" lvl="2" indent="-228600">
              <a:buFont typeface="Arial" panose="020B0604020202020204" pitchFamily="34" charset="0"/>
              <a:buChar char="•"/>
            </a:pPr>
            <a:r>
              <a:rPr lang="en-US" b="1" dirty="0"/>
              <a:t>Define</a:t>
            </a:r>
            <a:r>
              <a:rPr lang="en-US" dirty="0"/>
              <a:t>: Clearly define the problem, goals, and customer requirements.</a:t>
            </a:r>
          </a:p>
          <a:p>
            <a:pPr marL="1143000" lvl="2" indent="-228600">
              <a:buFont typeface="Arial" panose="020B0604020202020204" pitchFamily="34" charset="0"/>
              <a:buChar char="•"/>
            </a:pPr>
            <a:r>
              <a:rPr lang="en-US" b="1" dirty="0"/>
              <a:t>Measure</a:t>
            </a:r>
            <a:r>
              <a:rPr lang="en-US" dirty="0"/>
              <a:t>: Collect data to understand the current process performance.</a:t>
            </a:r>
          </a:p>
          <a:p>
            <a:pPr marL="1143000" lvl="2" indent="-228600">
              <a:buFont typeface="Arial" panose="020B0604020202020204" pitchFamily="34" charset="0"/>
              <a:buChar char="•"/>
            </a:pPr>
            <a:r>
              <a:rPr lang="en-US" b="1" dirty="0"/>
              <a:t>Analyze</a:t>
            </a:r>
            <a:r>
              <a:rPr lang="en-US" dirty="0"/>
              <a:t>: Analyze the data to identify root causes of the problem.</a:t>
            </a:r>
          </a:p>
          <a:p>
            <a:pPr marL="1143000" lvl="2" indent="-228600">
              <a:buFont typeface="Arial" panose="020B0604020202020204" pitchFamily="34" charset="0"/>
              <a:buChar char="•"/>
            </a:pPr>
            <a:r>
              <a:rPr lang="en-US" b="1" dirty="0"/>
              <a:t>Improve</a:t>
            </a:r>
            <a:r>
              <a:rPr lang="en-US" dirty="0"/>
              <a:t>: Develop and implement solutions to address the root causes.</a:t>
            </a:r>
          </a:p>
          <a:p>
            <a:pPr marL="1143000" lvl="2" indent="-228600">
              <a:buFont typeface="Arial" panose="020B0604020202020204" pitchFamily="34" charset="0"/>
              <a:buChar char="•"/>
            </a:pPr>
            <a:r>
              <a:rPr lang="en-US" b="1" dirty="0"/>
              <a:t>Control</a:t>
            </a:r>
            <a:r>
              <a:rPr lang="en-US" dirty="0"/>
              <a:t>: Implement controls to sustain the improvements and prevent regression.</a:t>
            </a:r>
          </a:p>
          <a:p>
            <a:pPr marL="914400" lvl="2" indent="0">
              <a:buFont typeface="Arial" panose="020B0604020202020204" pitchFamily="34" charset="0"/>
              <a:buNone/>
            </a:pPr>
            <a:endParaRPr lang="en-US" dirty="0"/>
          </a:p>
          <a:p>
            <a:pPr>
              <a:buFont typeface="Arial" panose="020B0604020202020204" pitchFamily="34" charset="0"/>
              <a:buNone/>
            </a:pPr>
            <a:r>
              <a:rPr lang="en-US" b="1" dirty="0"/>
              <a:t>Statistical Process Control (SPC)</a:t>
            </a:r>
            <a:r>
              <a:rPr lang="en-US" dirty="0"/>
              <a:t>:</a:t>
            </a:r>
          </a:p>
          <a:p>
            <a:pPr marL="742950" lvl="1" indent="-285750">
              <a:buFont typeface="Arial" panose="020B0604020202020204" pitchFamily="34" charset="0"/>
              <a:buChar char="•"/>
            </a:pPr>
            <a:r>
              <a:rPr lang="en-US" dirty="0"/>
              <a:t>A collection of statistical techniques used to monitor and control process performance.</a:t>
            </a:r>
          </a:p>
          <a:p>
            <a:pPr marL="742950" lvl="1" indent="-285750">
              <a:buFont typeface="Arial" panose="020B0604020202020204" pitchFamily="34" charset="0"/>
              <a:buChar char="•"/>
            </a:pPr>
            <a:r>
              <a:rPr lang="en-US" dirty="0"/>
              <a:t>Involves using control charts to track key process metrics and identify any deviations from the desired performance.</a:t>
            </a:r>
          </a:p>
          <a:p>
            <a:pPr marL="742950" lvl="1" indent="-285750">
              <a:buFont typeface="Arial" panose="020B0604020202020204" pitchFamily="34" charset="0"/>
              <a:buChar char="•"/>
            </a:pPr>
            <a:r>
              <a:rPr lang="en-US" dirty="0"/>
              <a:t>Helps detect and prevent defects, ensuring processes remain stable and predictable.</a:t>
            </a:r>
          </a:p>
          <a:p>
            <a:r>
              <a:rPr lang="en-US" b="1" dirty="0"/>
              <a:t>Benefits</a:t>
            </a:r>
            <a:endParaRPr lang="en-US" dirty="0"/>
          </a:p>
          <a:p>
            <a:pPr lvl="1">
              <a:buFont typeface="Arial" panose="020B0604020202020204" pitchFamily="34" charset="0"/>
              <a:buChar char="•"/>
            </a:pPr>
            <a:r>
              <a:rPr lang="en-US" b="1" dirty="0"/>
              <a:t>Reduced Defects:</a:t>
            </a:r>
            <a:r>
              <a:rPr lang="en-US" dirty="0"/>
              <a:t> Six Sigma aims to reduce defects to near zero, leading to higher quality products and services.</a:t>
            </a:r>
          </a:p>
          <a:p>
            <a:pPr lvl="1">
              <a:buFont typeface="Arial" panose="020B0604020202020204" pitchFamily="34" charset="0"/>
              <a:buChar char="•"/>
            </a:pPr>
            <a:r>
              <a:rPr lang="en-US" b="1" dirty="0"/>
              <a:t>Improved Process Efficiency:</a:t>
            </a:r>
            <a:r>
              <a:rPr lang="en-US" dirty="0"/>
              <a:t> By identifying and eliminating root causes of problems, Six Sigma can lead to significant improvements in process efficiency and productivity.</a:t>
            </a:r>
          </a:p>
          <a:p>
            <a:pPr lvl="1">
              <a:buFont typeface="Arial" panose="020B0604020202020204" pitchFamily="34" charset="0"/>
              <a:buChar char="•"/>
            </a:pPr>
            <a:r>
              <a:rPr lang="en-US" b="1" dirty="0"/>
              <a:t>Data-Driven Decision Making:</a:t>
            </a:r>
            <a:r>
              <a:rPr lang="en-US" dirty="0"/>
              <a:t> Six Sigma relies heavily on data analysis to guide decision-making, ensuring that improvements are based on facts and evidence.</a:t>
            </a:r>
          </a:p>
          <a:p>
            <a:pPr lvl="1">
              <a:buFont typeface="Arial" panose="020B0604020202020204" pitchFamily="34" charset="0"/>
              <a:buChar char="•"/>
            </a:pPr>
            <a:r>
              <a:rPr lang="en-US" b="1" dirty="0"/>
              <a:t>Customer Satisfaction:</a:t>
            </a:r>
            <a:r>
              <a:rPr lang="en-US" dirty="0"/>
              <a:t> By focusing on meeting customer requirements and reducing defects, Six Sigma can lead to increased customer satisfaction.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90</a:t>
            </a:fld>
            <a:endParaRPr lang="en-US"/>
          </a:p>
        </p:txBody>
      </p:sp>
    </p:spTree>
    <p:extLst>
      <p:ext uri="{BB962C8B-B14F-4D97-AF65-F5344CB8AC3E}">
        <p14:creationId xmlns:p14="http://schemas.microsoft.com/office/powerpoint/2010/main" val="1707031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Pareto Charts</a:t>
            </a:r>
            <a:endParaRPr lang="en-US" dirty="0"/>
          </a:p>
          <a:p>
            <a:pPr lvl="1">
              <a:buFont typeface="Arial" panose="020B0604020202020204" pitchFamily="34" charset="0"/>
              <a:buChar char="•"/>
            </a:pPr>
            <a:r>
              <a:rPr lang="en-US" b="1" dirty="0"/>
              <a:t>Visualizes Frequency</a:t>
            </a:r>
            <a:r>
              <a:rPr lang="en-US" b="0" dirty="0"/>
              <a:t>: Graphically represents the frequency or impact of different categories or causes, often highlighting the "vital few" that contribute to the majority of problems.</a:t>
            </a:r>
          </a:p>
          <a:p>
            <a:pPr lvl="1">
              <a:buFont typeface="Arial" panose="020B0604020202020204" pitchFamily="34" charset="0"/>
              <a:buChar char="•"/>
            </a:pPr>
            <a:r>
              <a:rPr lang="en-US" b="1" dirty="0"/>
              <a:t>Prioritizes Improvement Efforts</a:t>
            </a:r>
            <a:r>
              <a:rPr lang="en-US" b="0" dirty="0"/>
              <a:t>: Helps prioritize improvement efforts by focusing on the most significant factors first.</a:t>
            </a:r>
          </a:p>
          <a:p>
            <a:pPr>
              <a:buFont typeface="Arial" panose="020B0604020202020204" pitchFamily="34" charset="0"/>
              <a:buChar char="•"/>
            </a:pPr>
            <a:endParaRPr lang="en-US" b="0" dirty="0"/>
          </a:p>
          <a:p>
            <a:r>
              <a:rPr lang="en-US" b="1" dirty="0"/>
              <a:t>Fishbone Diagrams</a:t>
            </a:r>
          </a:p>
          <a:p>
            <a:pPr lvl="1">
              <a:buFont typeface="Arial" panose="020B0604020202020204" pitchFamily="34" charset="0"/>
              <a:buChar char="•"/>
            </a:pPr>
            <a:r>
              <a:rPr lang="en-US" b="1" dirty="0"/>
              <a:t>Identifies Root Causes:</a:t>
            </a:r>
            <a:r>
              <a:rPr lang="en-US" dirty="0"/>
              <a:t> Also known as Ishikawa or cause-and-effect diagrams, it systematically identifies and organizes potential root causes of a problem.</a:t>
            </a:r>
          </a:p>
          <a:p>
            <a:pPr lvl="1">
              <a:buFont typeface="Arial" panose="020B0604020202020204" pitchFamily="34" charset="0"/>
              <a:buChar char="•"/>
            </a:pPr>
            <a:r>
              <a:rPr lang="en-US" b="1" dirty="0"/>
              <a:t>Categorizes Causes:</a:t>
            </a:r>
            <a:r>
              <a:rPr lang="en-US" dirty="0"/>
              <a:t> Groups causes into major categories (e.g., Machine, Method, Material, Man, Measurement, Environment) to provide a structured analysis.</a:t>
            </a:r>
          </a:p>
          <a:p>
            <a:pPr lvl="1">
              <a:buFont typeface="Arial" panose="020B0604020202020204" pitchFamily="34" charset="0"/>
              <a:buNone/>
            </a:pPr>
            <a:endParaRPr lang="en-US" dirty="0"/>
          </a:p>
          <a:p>
            <a:r>
              <a:rPr lang="en-US" b="1" dirty="0"/>
              <a:t>Run Charts</a:t>
            </a:r>
            <a:endParaRPr lang="en-US" dirty="0"/>
          </a:p>
          <a:p>
            <a:pPr lvl="1">
              <a:buFont typeface="Arial" panose="020B0604020202020204" pitchFamily="34" charset="0"/>
              <a:buChar char="•"/>
            </a:pPr>
            <a:r>
              <a:rPr lang="en-US" b="1" dirty="0"/>
              <a:t>Tracks Data Over Time:</a:t>
            </a:r>
            <a:r>
              <a:rPr lang="en-US" dirty="0"/>
              <a:t> Displays data points in chronological order to visualize trends, shifts, or patterns in a process.</a:t>
            </a:r>
          </a:p>
          <a:p>
            <a:pPr lvl="1">
              <a:buFont typeface="Arial" panose="020B0604020202020204" pitchFamily="34" charset="0"/>
              <a:buChar char="•"/>
            </a:pPr>
            <a:r>
              <a:rPr lang="en-US" b="1" dirty="0"/>
              <a:t>Monitors Process Stability:</a:t>
            </a:r>
            <a:r>
              <a:rPr lang="en-US" dirty="0"/>
              <a:t> Helps assess whether a process is stable or exhibits unusual variations.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91</a:t>
            </a:fld>
            <a:endParaRPr lang="en-US"/>
          </a:p>
        </p:txBody>
      </p:sp>
    </p:spTree>
    <p:extLst>
      <p:ext uri="{BB962C8B-B14F-4D97-AF65-F5344CB8AC3E}">
        <p14:creationId xmlns:p14="http://schemas.microsoft.com/office/powerpoint/2010/main" val="14500854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92</a:t>
            </a:fld>
            <a:endParaRPr lang="en-US"/>
          </a:p>
        </p:txBody>
      </p:sp>
    </p:spTree>
    <p:extLst>
      <p:ext uri="{BB962C8B-B14F-4D97-AF65-F5344CB8AC3E}">
        <p14:creationId xmlns:p14="http://schemas.microsoft.com/office/powerpoint/2010/main" val="3664855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95</a:t>
            </a:fld>
            <a:endParaRPr lang="en-US"/>
          </a:p>
        </p:txBody>
      </p:sp>
    </p:spTree>
    <p:extLst>
      <p:ext uri="{BB962C8B-B14F-4D97-AF65-F5344CB8AC3E}">
        <p14:creationId xmlns:p14="http://schemas.microsoft.com/office/powerpoint/2010/main" val="605330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Status:</a:t>
            </a:r>
            <a:r>
              <a:rPr lang="en-US" dirty="0"/>
              <a:t> Provides a snapshot of the current state or condition of a project, process, or system. It typically indicates whether things are on track, delayed, or facing challenges.</a:t>
            </a:r>
          </a:p>
          <a:p>
            <a:r>
              <a:rPr lang="en-US" b="1" dirty="0"/>
              <a:t>Key Performance Indicators (KPIs):</a:t>
            </a:r>
            <a:r>
              <a:rPr lang="en-US" dirty="0"/>
              <a:t> Specific, measurable values that demonstrate how effectively a company is achieving key business objectives. They are critical for tracking progress and making informed decisions.</a:t>
            </a:r>
          </a:p>
          <a:p>
            <a:r>
              <a:rPr lang="en-US" b="1" dirty="0"/>
              <a:t>Metrics:</a:t>
            </a:r>
            <a:r>
              <a:rPr lang="en-US" dirty="0"/>
              <a:t> Quantifiable measures used to track and assess the performance of a particular process or activity. They provide valuable data for analysis and improvement.</a:t>
            </a:r>
          </a:p>
          <a:p>
            <a:r>
              <a:rPr lang="en-US" b="1" dirty="0"/>
              <a:t>Alignment with Goals:</a:t>
            </a:r>
            <a:r>
              <a:rPr lang="en-US" dirty="0"/>
              <a:t> KPIs should be directly aligned with strategic goals and objectives, ensuring that everyone is working towards the same outcomes.</a:t>
            </a:r>
          </a:p>
          <a:p>
            <a:r>
              <a:rPr lang="en-US" b="1" dirty="0"/>
              <a:t>Regular Monitoring:</a:t>
            </a:r>
            <a:r>
              <a:rPr lang="en-US" dirty="0"/>
              <a:t> KPIs and metrics should be monitored regularly to identify trends, potential issues, and opportunities for improvement.</a:t>
            </a:r>
          </a:p>
          <a:p>
            <a:r>
              <a:rPr lang="en-US" b="1" dirty="0"/>
              <a:t>Actionable Insights:</a:t>
            </a:r>
            <a:r>
              <a:rPr lang="en-US" dirty="0"/>
              <a:t> Data from KPIs and metrics should provide actionable insights that enable informed decision-making and drive positive change.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96</a:t>
            </a:fld>
            <a:endParaRPr lang="en-US"/>
          </a:p>
        </p:txBody>
      </p:sp>
    </p:spTree>
    <p:extLst>
      <p:ext uri="{BB962C8B-B14F-4D97-AF65-F5344CB8AC3E}">
        <p14:creationId xmlns:p14="http://schemas.microsoft.com/office/powerpoint/2010/main" val="367214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Process Configuration Management (ProCM) and by extension activities, capabilities, and services are products whose configurations need to be managed using appropriate SAE EIA649 CM functions and principles.  In this chapter we will take a look at what ProCM is, how it interrelates to services and processes, its role in digital thread/digital twin paradigms, its central role in Model-based initiatives, and the key components of a process and/or service that require the application of appropriate CM.</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a:t>
            </a:fld>
            <a:endParaRPr lang="en-US"/>
          </a:p>
        </p:txBody>
      </p:sp>
    </p:spTree>
    <p:extLst>
      <p:ext uri="{BB962C8B-B14F-4D97-AF65-F5344CB8AC3E}">
        <p14:creationId xmlns:p14="http://schemas.microsoft.com/office/powerpoint/2010/main" val="40917907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Establish clear goals and objectives</a:t>
            </a:r>
            <a:r>
              <a:rPr lang="en-US" dirty="0"/>
              <a:t>: Clearly define what you want to achieve and how you will measure success. This provides a framework for tracking progress and evaluating outcomes.</a:t>
            </a:r>
          </a:p>
          <a:p>
            <a:r>
              <a:rPr lang="en-US" b="1" dirty="0"/>
              <a:t>Identify key performance indicators (KPIs)</a:t>
            </a:r>
            <a:r>
              <a:rPr lang="en-US" dirty="0"/>
              <a:t>: Select specific metrics that are directly aligned with your goals and objectives. These KPIs will help you track progress and identify areas for improvement.</a:t>
            </a:r>
          </a:p>
          <a:p>
            <a:r>
              <a:rPr lang="en-US" b="1" dirty="0"/>
              <a:t>Collect and analyze data</a:t>
            </a:r>
            <a:r>
              <a:rPr lang="en-US" dirty="0"/>
              <a:t>: Regularly collect data related to your KPIs and analyze it to gain insights into performance trends and identify any potential issues.</a:t>
            </a:r>
          </a:p>
          <a:p>
            <a:r>
              <a:rPr lang="en-US" b="1" dirty="0"/>
              <a:t>Track progress against targets</a:t>
            </a:r>
            <a:r>
              <a:rPr lang="en-US" dirty="0"/>
              <a:t>: Compare your actual performance against your established targets to see if you are on track to achieve your goals.</a:t>
            </a:r>
          </a:p>
          <a:p>
            <a:r>
              <a:rPr lang="en-US" b="1" dirty="0"/>
              <a:t>Communicate results</a:t>
            </a:r>
            <a:r>
              <a:rPr lang="en-US" dirty="0"/>
              <a:t>: Share progress updates and results with relevant stakeholders. This helps ensure everyone is informed and aligned.</a:t>
            </a:r>
          </a:p>
          <a:p>
            <a:r>
              <a:rPr lang="en-US" b="1" dirty="0"/>
              <a:t>Make adjustments as needed</a:t>
            </a:r>
            <a:r>
              <a:rPr lang="en-US" dirty="0"/>
              <a:t>: If your monitoring reveals that you are not on track to achieve your goals, make necessary adjustments to your plans or strategies.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97</a:t>
            </a:fld>
            <a:endParaRPr lang="en-US"/>
          </a:p>
        </p:txBody>
      </p:sp>
    </p:spTree>
    <p:extLst>
      <p:ext uri="{BB962C8B-B14F-4D97-AF65-F5344CB8AC3E}">
        <p14:creationId xmlns:p14="http://schemas.microsoft.com/office/powerpoint/2010/main" val="1635292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Process Steps:</a:t>
            </a:r>
            <a:r>
              <a:rPr lang="en-US" dirty="0"/>
              <a:t> Break down the process into its individual steps to gain a clear understanding of the workflow and sequence of activities.</a:t>
            </a:r>
          </a:p>
          <a:p>
            <a:r>
              <a:rPr lang="en-US" b="1" dirty="0"/>
              <a:t>Map the Process:</a:t>
            </a:r>
            <a:r>
              <a:rPr lang="en-US" dirty="0"/>
              <a:t> Create a visual representation of the process, such as a flowchart or value stream map, to visualize the flow of work and identify potential areas of inefficiency.</a:t>
            </a:r>
          </a:p>
          <a:p>
            <a:r>
              <a:rPr lang="en-US" b="1" dirty="0"/>
              <a:t>Collect Data:</a:t>
            </a:r>
            <a:r>
              <a:rPr lang="en-US" dirty="0"/>
              <a:t> Gather data on process performance, including cycle times, throughput, wait times, and error rates. This data will help pinpoint bottlenecks and areas for improvement.</a:t>
            </a:r>
          </a:p>
          <a:p>
            <a:r>
              <a:rPr lang="en-US" b="1" dirty="0"/>
              <a:t>Analyze Data:</a:t>
            </a:r>
            <a:r>
              <a:rPr lang="en-US" dirty="0"/>
              <a:t> Analyze the collected data to identify patterns, trends, and areas where the process is slowing down or experiencing delays. Look for bottlenecks where work is piling up or resources are constrained.</a:t>
            </a:r>
          </a:p>
          <a:p>
            <a:r>
              <a:rPr lang="en-US" b="1" dirty="0"/>
              <a:t>Identify Root Causes:</a:t>
            </a:r>
            <a:r>
              <a:rPr lang="en-US" dirty="0"/>
              <a:t> Use root cause analysis techniques (e.g., 5 Whys, Fishbone diagrams) to determine the underlying reasons for inefficiencies and bottlenecks.</a:t>
            </a:r>
          </a:p>
          <a:p>
            <a:r>
              <a:rPr lang="en-US" b="1" dirty="0"/>
              <a:t>Develop and Implement Solutions:</a:t>
            </a:r>
            <a:r>
              <a:rPr lang="en-US" dirty="0"/>
              <a:t> Based on the analysis, develop and implement solutions to address the root causes of inefficiencies and bottlenecks. This may involve streamlining processes, reallocating resources, or adopting new technologies.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98</a:t>
            </a:fld>
            <a:endParaRPr lang="en-US"/>
          </a:p>
        </p:txBody>
      </p:sp>
    </p:spTree>
    <p:extLst>
      <p:ext uri="{BB962C8B-B14F-4D97-AF65-F5344CB8AC3E}">
        <p14:creationId xmlns:p14="http://schemas.microsoft.com/office/powerpoint/2010/main" val="2876624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Process Analysis Techniques</a:t>
            </a:r>
            <a:endParaRPr lang="en-US" dirty="0"/>
          </a:p>
          <a:p>
            <a:pPr>
              <a:buFont typeface="Arial" panose="020B0604020202020204" pitchFamily="34" charset="0"/>
              <a:buChar char="•"/>
            </a:pPr>
            <a:r>
              <a:rPr lang="en-US" b="1" dirty="0"/>
              <a:t>Root Cause Analysis (RCA)</a:t>
            </a:r>
            <a:endParaRPr lang="en-US" dirty="0"/>
          </a:p>
          <a:p>
            <a:pPr marL="742950" lvl="1" indent="-285750">
              <a:buFont typeface="Arial" panose="020B0604020202020204" pitchFamily="34" charset="0"/>
              <a:buChar char="•"/>
            </a:pPr>
            <a:r>
              <a:rPr lang="en-US" dirty="0"/>
              <a:t>A systematic approach to identify the underlying causes of a problem or event.</a:t>
            </a:r>
          </a:p>
          <a:p>
            <a:pPr marL="742950" lvl="1" indent="-285750">
              <a:buFont typeface="Arial" panose="020B0604020202020204" pitchFamily="34" charset="0"/>
              <a:buChar char="•"/>
            </a:pPr>
            <a:r>
              <a:rPr lang="en-US" dirty="0"/>
              <a:t>Aims to prevent recurrence by addressing the root cause rather than just the symptoms.</a:t>
            </a:r>
          </a:p>
          <a:p>
            <a:pPr marL="742950" lvl="1" indent="-285750">
              <a:buFont typeface="Arial" panose="020B0604020202020204" pitchFamily="34" charset="0"/>
              <a:buChar char="•"/>
            </a:pPr>
            <a:r>
              <a:rPr lang="en-US" dirty="0"/>
              <a:t>Employs various tools like the 5 Whys, fishbone diagrams, and fault tree analysis.</a:t>
            </a:r>
          </a:p>
          <a:p>
            <a:pPr>
              <a:buFont typeface="Arial" panose="020B0604020202020204" pitchFamily="34" charset="0"/>
              <a:buChar char="•"/>
            </a:pPr>
            <a:r>
              <a:rPr lang="en-US" b="1" dirty="0"/>
              <a:t>Pareto Analysis</a:t>
            </a:r>
            <a:endParaRPr lang="en-US" dirty="0"/>
          </a:p>
          <a:p>
            <a:pPr marL="742950" lvl="1" indent="-285750">
              <a:buFont typeface="Arial" panose="020B0604020202020204" pitchFamily="34" charset="0"/>
              <a:buChar char="•"/>
            </a:pPr>
            <a:r>
              <a:rPr lang="en-US" dirty="0"/>
              <a:t>Based on the Pareto principle (80/20 rule), which states that roughly 80% of effects come from 20% of causes.</a:t>
            </a:r>
          </a:p>
          <a:p>
            <a:pPr marL="742950" lvl="1" indent="-285750">
              <a:buFont typeface="Arial" panose="020B0604020202020204" pitchFamily="34" charset="0"/>
              <a:buChar char="•"/>
            </a:pPr>
            <a:r>
              <a:rPr lang="en-US" dirty="0"/>
              <a:t>Involves identifying and prioritizing the most significant factors contributing to a problem.</a:t>
            </a:r>
          </a:p>
          <a:p>
            <a:pPr marL="742950" lvl="1" indent="-285750">
              <a:buFont typeface="Arial" panose="020B0604020202020204" pitchFamily="34" charset="0"/>
              <a:buChar char="•"/>
            </a:pPr>
            <a:r>
              <a:rPr lang="en-US" dirty="0"/>
              <a:t>Uses a Pareto chart to visualize the relative impact of different causes.</a:t>
            </a:r>
          </a:p>
          <a:p>
            <a:r>
              <a:rPr lang="en-US" b="1" dirty="0"/>
              <a:t>Additional Techniques</a:t>
            </a:r>
            <a:endParaRPr lang="en-US" dirty="0"/>
          </a:p>
          <a:p>
            <a:pPr>
              <a:buFont typeface="Arial" panose="020B0604020202020204" pitchFamily="34" charset="0"/>
              <a:buChar char="•"/>
            </a:pPr>
            <a:r>
              <a:rPr lang="en-US" b="1" dirty="0"/>
              <a:t>Process Mapping:</a:t>
            </a:r>
            <a:r>
              <a:rPr lang="en-US" dirty="0"/>
              <a:t> Visually represents the steps and sequence of a process, helping to identify inefficiencies and areas for improvement.</a:t>
            </a:r>
          </a:p>
          <a:p>
            <a:pPr>
              <a:buFont typeface="Arial" panose="020B0604020202020204" pitchFamily="34" charset="0"/>
              <a:buChar char="•"/>
            </a:pPr>
            <a:r>
              <a:rPr lang="en-US" b="1" dirty="0"/>
              <a:t>Value Stream Mapping:</a:t>
            </a:r>
            <a:r>
              <a:rPr lang="en-US" dirty="0"/>
              <a:t> Focuses on identifying and eliminating waste (non-value-added activities) within a process.</a:t>
            </a:r>
          </a:p>
          <a:p>
            <a:pPr>
              <a:buFont typeface="Arial" panose="020B0604020202020204" pitchFamily="34" charset="0"/>
              <a:buChar char="•"/>
            </a:pPr>
            <a:r>
              <a:rPr lang="en-US" b="1" dirty="0"/>
              <a:t>Failure Mode and Effects Analysis (FMEA):</a:t>
            </a:r>
            <a:r>
              <a:rPr lang="en-US" dirty="0"/>
              <a:t> Proactively identifies potential failure modes in a process and assesses their impact and likelihood.</a:t>
            </a:r>
          </a:p>
          <a:p>
            <a:pPr>
              <a:buFont typeface="Arial" panose="020B0604020202020204" pitchFamily="34" charset="0"/>
              <a:buChar char="•"/>
            </a:pPr>
            <a:r>
              <a:rPr lang="en-US" b="1" dirty="0"/>
              <a:t>Statistical Process Control (SPC):</a:t>
            </a:r>
            <a:r>
              <a:rPr lang="en-US" dirty="0"/>
              <a:t> Uses statistical methods to monitor and control process performance, ensuring it remains stable and predictable.</a:t>
            </a:r>
          </a:p>
          <a:p>
            <a:r>
              <a:rPr lang="en-US" dirty="0"/>
              <a:t>These techniques help organizations understand their processes better, identify areas for improvement, and implement solutions to enhance efficiency, reduce costs, and improve overall performance.</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99</a:t>
            </a:fld>
            <a:endParaRPr lang="en-US"/>
          </a:p>
        </p:txBody>
      </p:sp>
    </p:spTree>
    <p:extLst>
      <p:ext uri="{BB962C8B-B14F-4D97-AF65-F5344CB8AC3E}">
        <p14:creationId xmlns:p14="http://schemas.microsoft.com/office/powerpoint/2010/main" val="13541220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100</a:t>
            </a:fld>
            <a:endParaRPr lang="en-US"/>
          </a:p>
        </p:txBody>
      </p:sp>
    </p:spTree>
    <p:extLst>
      <p:ext uri="{BB962C8B-B14F-4D97-AF65-F5344CB8AC3E}">
        <p14:creationId xmlns:p14="http://schemas.microsoft.com/office/powerpoint/2010/main" val="1646872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101</a:t>
            </a:fld>
            <a:endParaRPr lang="en-US"/>
          </a:p>
        </p:txBody>
      </p:sp>
    </p:spTree>
    <p:extLst>
      <p:ext uri="{BB962C8B-B14F-4D97-AF65-F5344CB8AC3E}">
        <p14:creationId xmlns:p14="http://schemas.microsoft.com/office/powerpoint/2010/main" val="2582320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Understanding the Need for Change:</a:t>
            </a:r>
            <a:r>
              <a:rPr lang="en-US" dirty="0"/>
              <a:t> Clearly articulate the reasons behind the change, highlighting the benefits and addressing any potential concerns or resistance.</a:t>
            </a:r>
          </a:p>
          <a:p>
            <a:pPr>
              <a:buFont typeface="Arial" panose="020B0604020202020204" pitchFamily="34" charset="0"/>
              <a:buChar char="•"/>
            </a:pPr>
            <a:r>
              <a:rPr lang="en-US" b="1" dirty="0"/>
              <a:t>Creating a Shared Vision:</a:t>
            </a:r>
            <a:r>
              <a:rPr lang="en-US" dirty="0"/>
              <a:t> Develop a compelling vision for the future that resonates with stakeholders, inspiring them to embrace the change and work towards its success.</a:t>
            </a:r>
          </a:p>
          <a:p>
            <a:pPr>
              <a:buFont typeface="Arial" panose="020B0604020202020204" pitchFamily="34" charset="0"/>
              <a:buChar char="•"/>
            </a:pPr>
            <a:r>
              <a:rPr lang="en-US" b="1" dirty="0"/>
              <a:t>Effective Communication:</a:t>
            </a:r>
            <a:r>
              <a:rPr lang="en-US" dirty="0"/>
              <a:t> Maintain open and transparent communication throughout the change process, providing regular updates, addressing questions, and managing expectations.</a:t>
            </a:r>
          </a:p>
          <a:p>
            <a:pPr>
              <a:buFont typeface="Arial" panose="020B0604020202020204" pitchFamily="34" charset="0"/>
              <a:buChar char="•"/>
            </a:pPr>
            <a:r>
              <a:rPr lang="en-US" b="1" dirty="0"/>
              <a:t>Stakeholder Engagement:</a:t>
            </a:r>
            <a:r>
              <a:rPr lang="en-US" dirty="0"/>
              <a:t> Identify and engage key stakeholders early on, ensuring their active participation and support throughout the change journey.</a:t>
            </a:r>
          </a:p>
          <a:p>
            <a:pPr>
              <a:buFont typeface="Arial" panose="020B0604020202020204" pitchFamily="34" charset="0"/>
              <a:buChar char="•"/>
            </a:pPr>
            <a:r>
              <a:rPr lang="en-US" b="1" dirty="0"/>
              <a:t>Managing Resistance:</a:t>
            </a:r>
            <a:r>
              <a:rPr lang="en-US" dirty="0"/>
              <a:t> Anticipate and address resistance to change through proactive communication, empathy, and support. Provide opportunities for feedback and address concerns constructively.</a:t>
            </a:r>
          </a:p>
          <a:p>
            <a:pPr>
              <a:buFont typeface="Arial" panose="020B0604020202020204" pitchFamily="34" charset="0"/>
              <a:buChar char="•"/>
            </a:pPr>
            <a:r>
              <a:rPr lang="en-US" b="1" dirty="0"/>
              <a:t>Celebrating Success:</a:t>
            </a:r>
            <a:r>
              <a:rPr lang="en-US" dirty="0"/>
              <a:t> Recognize and celebrate milestones and achievements throughout the change process to maintain momentum and motivation.</a:t>
            </a:r>
          </a:p>
          <a:p>
            <a:r>
              <a:rPr lang="en-US" dirty="0"/>
              <a:t>These principles, when implemented effectively, can contribute to successful change initiatives by fostering understanding, engagement, and commitment among stakeholders.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104</a:t>
            </a:fld>
            <a:endParaRPr lang="en-US"/>
          </a:p>
        </p:txBody>
      </p:sp>
    </p:spTree>
    <p:extLst>
      <p:ext uri="{BB962C8B-B14F-4D97-AF65-F5344CB8AC3E}">
        <p14:creationId xmlns:p14="http://schemas.microsoft.com/office/powerpoint/2010/main" val="2740393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 Pain Points and Inefficiencies:</a:t>
            </a:r>
            <a:endParaRPr lang="en-US" dirty="0"/>
          </a:p>
          <a:p>
            <a:pPr>
              <a:buFont typeface="Arial" panose="020B0604020202020204" pitchFamily="34" charset="0"/>
              <a:buChar char="•"/>
            </a:pPr>
            <a:r>
              <a:rPr lang="en-US" dirty="0"/>
              <a:t>Conduct a thorough analysis of existing processes to identify areas of inefficiency, bottlenecks, and unnecessary complexity.</a:t>
            </a:r>
          </a:p>
          <a:p>
            <a:pPr>
              <a:buFont typeface="Arial" panose="020B0604020202020204" pitchFamily="34" charset="0"/>
              <a:buChar char="•"/>
            </a:pPr>
            <a:r>
              <a:rPr lang="en-US" dirty="0"/>
              <a:t>Gather data on process cycle times, error rates, customer complaints, and other relevant metrics to quantify the impact of these issues.</a:t>
            </a:r>
          </a:p>
          <a:p>
            <a:r>
              <a:rPr lang="en-US" b="1" dirty="0"/>
              <a:t>2. Highlight Cost Savings and ROI:</a:t>
            </a:r>
            <a:endParaRPr lang="en-US" dirty="0"/>
          </a:p>
          <a:p>
            <a:pPr>
              <a:buFont typeface="Arial" panose="020B0604020202020204" pitchFamily="34" charset="0"/>
              <a:buChar char="•"/>
            </a:pPr>
            <a:r>
              <a:rPr lang="en-US" dirty="0"/>
              <a:t>Develop a business case that demonstrates the potential cost savings and return on investment (ROI) from BPR initiatives.</a:t>
            </a:r>
          </a:p>
          <a:p>
            <a:pPr>
              <a:buFont typeface="Arial" panose="020B0604020202020204" pitchFamily="34" charset="0"/>
              <a:buChar char="•"/>
            </a:pPr>
            <a:r>
              <a:rPr lang="en-US" dirty="0"/>
              <a:t>Quantify the financial benefits of improved efficiency, reduced waste, and increased productivity.</a:t>
            </a:r>
          </a:p>
          <a:p>
            <a:r>
              <a:rPr lang="en-US" b="1" dirty="0"/>
              <a:t>3. Emphasize Customer Satisfaction:</a:t>
            </a:r>
            <a:endParaRPr lang="en-US" dirty="0"/>
          </a:p>
          <a:p>
            <a:pPr>
              <a:buFont typeface="Arial" panose="020B0604020202020204" pitchFamily="34" charset="0"/>
              <a:buChar char="•"/>
            </a:pPr>
            <a:r>
              <a:rPr lang="en-US" dirty="0"/>
              <a:t>Show how BPR can lead to improved customer satisfaction through faster response times, better service quality, and streamlined interactions.</a:t>
            </a:r>
          </a:p>
          <a:p>
            <a:pPr>
              <a:buFont typeface="Arial" panose="020B0604020202020204" pitchFamily="34" charset="0"/>
              <a:buChar char="•"/>
            </a:pPr>
            <a:r>
              <a:rPr lang="en-US" dirty="0"/>
              <a:t>Highlight the potential for increased customer loyalty and positive brand perception.</a:t>
            </a:r>
          </a:p>
          <a:p>
            <a:r>
              <a:rPr lang="en-US" b="1" dirty="0"/>
              <a:t>4. Showcase Competitive Advantage:</a:t>
            </a:r>
            <a:endParaRPr lang="en-US" dirty="0"/>
          </a:p>
          <a:p>
            <a:pPr>
              <a:buFont typeface="Arial" panose="020B0604020202020204" pitchFamily="34" charset="0"/>
              <a:buChar char="•"/>
            </a:pPr>
            <a:r>
              <a:rPr lang="en-US" dirty="0"/>
              <a:t>Explain how BPR can help the organization gain a competitive edge by enabling faster innovation, greater agility, and improved responsiveness to market changes.</a:t>
            </a:r>
          </a:p>
          <a:p>
            <a:pPr>
              <a:buFont typeface="Arial" panose="020B0604020202020204" pitchFamily="34" charset="0"/>
              <a:buChar char="•"/>
            </a:pPr>
            <a:r>
              <a:rPr lang="en-US" dirty="0"/>
              <a:t>Demonstrate how streamlined processes can lead to faster time-to-market for new products and services.</a:t>
            </a:r>
          </a:p>
          <a:p>
            <a:r>
              <a:rPr lang="en-US" b="1" dirty="0"/>
              <a:t>5. Address Employee Concerns:</a:t>
            </a:r>
            <a:endParaRPr lang="en-US" dirty="0"/>
          </a:p>
          <a:p>
            <a:pPr>
              <a:buFont typeface="Arial" panose="020B0604020202020204" pitchFamily="34" charset="0"/>
              <a:buChar char="•"/>
            </a:pPr>
            <a:r>
              <a:rPr lang="en-US" dirty="0"/>
              <a:t>Acknowledge potential employee concerns about job security and changes to their roles.</a:t>
            </a:r>
          </a:p>
          <a:p>
            <a:pPr>
              <a:buFont typeface="Arial" panose="020B0604020202020204" pitchFamily="34" charset="0"/>
              <a:buChar char="•"/>
            </a:pPr>
            <a:r>
              <a:rPr lang="en-US" dirty="0"/>
              <a:t>Emphasize the opportunities for skill development, career growth, and a more fulfilling work experience through streamlined processes and automation.</a:t>
            </a:r>
          </a:p>
          <a:p>
            <a:r>
              <a:rPr lang="en-US" b="1" dirty="0"/>
              <a:t>6. Secure Executive Sponsorship:</a:t>
            </a:r>
            <a:endParaRPr lang="en-US" dirty="0"/>
          </a:p>
          <a:p>
            <a:pPr>
              <a:buFont typeface="Arial" panose="020B0604020202020204" pitchFamily="34" charset="0"/>
              <a:buChar char="•"/>
            </a:pPr>
            <a:r>
              <a:rPr lang="en-US" dirty="0"/>
              <a:t>Gain the support of key executives and decision-makers by clearly articulating the strategic benefits of BPR and its alignment with organizational goals.</a:t>
            </a:r>
          </a:p>
          <a:p>
            <a:pPr>
              <a:buFont typeface="Arial" panose="020B0604020202020204" pitchFamily="34" charset="0"/>
              <a:buChar char="•"/>
            </a:pPr>
            <a:r>
              <a:rPr lang="en-US" dirty="0"/>
              <a:t>Obtain commitment for necessary resources, including budget, personnel, and technology, to ensure successful implementation.</a:t>
            </a:r>
          </a:p>
          <a:p>
            <a:r>
              <a:rPr lang="en-US" dirty="0"/>
              <a:t>By addressing these points, you can build a compelling case for BPR that resonates with stakeholders across the organization and paves the way for successful transformation initiatives.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105</a:t>
            </a:fld>
            <a:endParaRPr lang="en-US"/>
          </a:p>
        </p:txBody>
      </p:sp>
    </p:spTree>
    <p:extLst>
      <p:ext uri="{BB962C8B-B14F-4D97-AF65-F5344CB8AC3E}">
        <p14:creationId xmlns:p14="http://schemas.microsoft.com/office/powerpoint/2010/main" val="34160411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Identify Stakeholders:</a:t>
            </a:r>
            <a:r>
              <a:rPr lang="en-US" dirty="0"/>
              <a:t> Identify all individuals or groups who may be affected by or have an interest in the change. This includes employees, customers, suppliers, and other relevant parties.</a:t>
            </a:r>
          </a:p>
          <a:p>
            <a:pPr>
              <a:buFont typeface="Arial" panose="020B0604020202020204" pitchFamily="34" charset="0"/>
              <a:buChar char="•"/>
            </a:pPr>
            <a:r>
              <a:rPr lang="en-US" b="1" dirty="0"/>
              <a:t>Communicate Effectively:</a:t>
            </a:r>
            <a:r>
              <a:rPr lang="en-US" dirty="0"/>
              <a:t> Establish open and transparent communication channels to share information, address concerns, and gather feedback from stakeholders.</a:t>
            </a:r>
          </a:p>
          <a:p>
            <a:pPr>
              <a:buFont typeface="Arial" panose="020B0604020202020204" pitchFamily="34" charset="0"/>
              <a:buChar char="•"/>
            </a:pPr>
            <a:r>
              <a:rPr lang="en-US" b="1" dirty="0"/>
              <a:t>Build Relationships:</a:t>
            </a:r>
            <a:r>
              <a:rPr lang="en-US" dirty="0"/>
              <a:t> Foster positive relationships with stakeholders based on trust, respect, and collaboration.</a:t>
            </a:r>
          </a:p>
          <a:p>
            <a:pPr>
              <a:buFont typeface="Arial" panose="020B0604020202020204" pitchFamily="34" charset="0"/>
              <a:buChar char="•"/>
            </a:pPr>
            <a:r>
              <a:rPr lang="en-US" b="1" dirty="0"/>
              <a:t>Involve Stakeholders:</a:t>
            </a:r>
            <a:r>
              <a:rPr lang="en-US" dirty="0"/>
              <a:t> Actively involve stakeholders in the change process through participation in decision-making, providing opportunities for input, and recognizing their contributions.</a:t>
            </a:r>
          </a:p>
          <a:p>
            <a:r>
              <a:rPr lang="en-US" b="1" dirty="0"/>
              <a:t>Managing Resistance</a:t>
            </a:r>
            <a:endParaRPr lang="en-US" dirty="0"/>
          </a:p>
          <a:p>
            <a:pPr>
              <a:buFont typeface="Arial" panose="020B0604020202020204" pitchFamily="34" charset="0"/>
              <a:buChar char="•"/>
            </a:pPr>
            <a:r>
              <a:rPr lang="en-US" b="1" dirty="0"/>
              <a:t>Anticipate Resistance:</a:t>
            </a:r>
            <a:r>
              <a:rPr lang="en-US" dirty="0"/>
              <a:t> Recognize that resistance to change is natural and be prepared to address it proactively.</a:t>
            </a:r>
          </a:p>
          <a:p>
            <a:pPr>
              <a:buFont typeface="Arial" panose="020B0604020202020204" pitchFamily="34" charset="0"/>
              <a:buChar char="•"/>
            </a:pPr>
            <a:r>
              <a:rPr lang="en-US" b="1" dirty="0"/>
              <a:t>Address Concerns:</a:t>
            </a:r>
            <a:r>
              <a:rPr lang="en-US" dirty="0"/>
              <a:t> Listen empathetically to stakeholders' concerns and address them openly and honestly. Provide clear explanations and information to alleviate fears and uncertainties.</a:t>
            </a:r>
          </a:p>
          <a:p>
            <a:endParaRPr lang="en-US" dirty="0"/>
          </a:p>
          <a:p>
            <a:r>
              <a:rPr lang="en-US" dirty="0"/>
              <a:t>Remember that successful change initiatives require a proactive approach to engaging stakeholders and managing resistance. By actively involving stakeholders and addressing their concerns, organizations can increase the likelihood of successful change implementation and minimize disruptions.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106</a:t>
            </a:fld>
            <a:endParaRPr lang="en-US"/>
          </a:p>
        </p:txBody>
      </p:sp>
    </p:spTree>
    <p:extLst>
      <p:ext uri="{BB962C8B-B14F-4D97-AF65-F5344CB8AC3E}">
        <p14:creationId xmlns:p14="http://schemas.microsoft.com/office/powerpoint/2010/main" val="16244894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107</a:t>
            </a:fld>
            <a:endParaRPr lang="en-US"/>
          </a:p>
        </p:txBody>
      </p:sp>
    </p:spTree>
    <p:extLst>
      <p:ext uri="{BB962C8B-B14F-4D97-AF65-F5344CB8AC3E}">
        <p14:creationId xmlns:p14="http://schemas.microsoft.com/office/powerpoint/2010/main" val="35989344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108</a:t>
            </a:fld>
            <a:endParaRPr lang="en-US"/>
          </a:p>
        </p:txBody>
      </p:sp>
    </p:spTree>
    <p:extLst>
      <p:ext uri="{BB962C8B-B14F-4D97-AF65-F5344CB8AC3E}">
        <p14:creationId xmlns:p14="http://schemas.microsoft.com/office/powerpoint/2010/main" val="230398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a:t>
            </a:fld>
            <a:endParaRPr lang="en-US"/>
          </a:p>
        </p:txBody>
      </p:sp>
    </p:spTree>
    <p:extLst>
      <p:ext uri="{BB962C8B-B14F-4D97-AF65-F5344CB8AC3E}">
        <p14:creationId xmlns:p14="http://schemas.microsoft.com/office/powerpoint/2010/main" val="20227685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Customer-Centricity:</a:t>
            </a:r>
            <a:r>
              <a:rPr lang="en-US" dirty="0"/>
              <a:t> Redesign processes with the customer's needs and expectations at the forefront. This ensures the process delivers value and enhances the overall customer experience.</a:t>
            </a:r>
          </a:p>
          <a:p>
            <a:pPr>
              <a:buFont typeface="Arial" panose="020B0604020202020204" pitchFamily="34" charset="0"/>
              <a:buChar char="•"/>
            </a:pPr>
            <a:r>
              <a:rPr lang="en-US" b="1" dirty="0"/>
              <a:t>Value Stream Focus:</a:t>
            </a:r>
            <a:r>
              <a:rPr lang="en-US" dirty="0"/>
              <a:t> Analyze the entire value stream to identify and eliminate non-value-adding activities (waste) and streamline the flow of work.</a:t>
            </a:r>
          </a:p>
          <a:p>
            <a:pPr>
              <a:buFont typeface="Arial" panose="020B0604020202020204" pitchFamily="34" charset="0"/>
              <a:buChar char="•"/>
            </a:pPr>
            <a:r>
              <a:rPr lang="en-US" b="1" dirty="0"/>
              <a:t>Cross-Functional Collaboration:</a:t>
            </a:r>
            <a:r>
              <a:rPr lang="en-US" dirty="0"/>
              <a:t> Involve stakeholders from different departments and functions throughout the redesign process to gain diverse perspectives and ensure alignment.</a:t>
            </a:r>
          </a:p>
          <a:p>
            <a:pPr>
              <a:buFont typeface="Arial" panose="020B0604020202020204" pitchFamily="34" charset="0"/>
              <a:buChar char="•"/>
            </a:pPr>
            <a:r>
              <a:rPr lang="en-US" b="1" dirty="0"/>
              <a:t>Data-Driven Decision Making:</a:t>
            </a:r>
            <a:r>
              <a:rPr lang="en-US" dirty="0"/>
              <a:t> Utilize data and analytics to understand current process performance, identify bottlenecks, and make informed decisions during the redesign.</a:t>
            </a:r>
          </a:p>
          <a:p>
            <a:pPr>
              <a:buFont typeface="Arial" panose="020B0604020202020204" pitchFamily="34" charset="0"/>
              <a:buChar char="•"/>
            </a:pPr>
            <a:r>
              <a:rPr lang="en-US" b="1" dirty="0"/>
              <a:t>Continuous Improvement Mindset:</a:t>
            </a:r>
            <a:r>
              <a:rPr lang="en-US" dirty="0"/>
              <a:t> View process redesign as an ongoing effort. Embrace a culture of continuous improvement where processes are regularly evaluated and optimized.</a:t>
            </a:r>
          </a:p>
          <a:p>
            <a:pPr>
              <a:buFont typeface="Arial" panose="020B0604020202020204" pitchFamily="34" charset="0"/>
              <a:buChar char="•"/>
            </a:pPr>
            <a:r>
              <a:rPr lang="en-US" b="1" dirty="0"/>
              <a:t>Technology Enablement:</a:t>
            </a:r>
            <a:r>
              <a:rPr lang="en-US" dirty="0"/>
              <a:t> Leverage technology solutions to automate tasks, improve efficiency, and enhance process visibility.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110</a:t>
            </a:fld>
            <a:endParaRPr lang="en-US"/>
          </a:p>
        </p:txBody>
      </p:sp>
    </p:spTree>
    <p:extLst>
      <p:ext uri="{BB962C8B-B14F-4D97-AF65-F5344CB8AC3E}">
        <p14:creationId xmlns:p14="http://schemas.microsoft.com/office/powerpoint/2010/main" val="29540240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Prioritize the Customer:</a:t>
            </a:r>
            <a:r>
              <a:rPr lang="en-US" dirty="0"/>
              <a:t> Customer-centricity places the customer at the heart of all business decisions and actions. It's about understanding their needs, preferences, and expectations, and consistently striving to exceed them.</a:t>
            </a:r>
          </a:p>
          <a:p>
            <a:pPr>
              <a:buFont typeface="+mj-lt"/>
              <a:buAutoNum type="arabicPeriod"/>
            </a:pPr>
            <a:r>
              <a:rPr lang="en-US" b="1" dirty="0"/>
              <a:t>Focus on Customer Experience:</a:t>
            </a:r>
            <a:r>
              <a:rPr lang="en-US" dirty="0"/>
              <a:t> It goes beyond simply providing a product or service. It's about delivering a positive and memorable customer experience at every touchpoint, from initial contact to post-purchase support.</a:t>
            </a:r>
          </a:p>
          <a:p>
            <a:pPr>
              <a:buFont typeface="+mj-lt"/>
              <a:buAutoNum type="arabicPeriod"/>
            </a:pPr>
            <a:r>
              <a:rPr lang="en-US" b="1" dirty="0"/>
              <a:t>Build Strong Relationships:</a:t>
            </a:r>
            <a:r>
              <a:rPr lang="en-US" dirty="0"/>
              <a:t> Cultivating strong, long-term relationships with customers fosters loyalty and advocacy. This involves proactive communication, personalized interactions, and going the extra mile to resolve issues and exceed expectations.</a:t>
            </a:r>
          </a:p>
          <a:p>
            <a:pPr>
              <a:buFont typeface="+mj-lt"/>
              <a:buAutoNum type="arabicPeriod"/>
            </a:pPr>
            <a:r>
              <a:rPr lang="en-US" b="1" dirty="0"/>
              <a:t>Gather and Utilize Customer Feedback:</a:t>
            </a:r>
            <a:r>
              <a:rPr lang="en-US" dirty="0"/>
              <a:t> Actively solicit and collect customer feedback through various channels (surveys, reviews, social media). Analyze this feedback to gain insights into customer needs and preferences, and use it to drive continuous improvement.</a:t>
            </a:r>
          </a:p>
          <a:p>
            <a:pPr>
              <a:buFont typeface="+mj-lt"/>
              <a:buAutoNum type="arabicPeriod"/>
            </a:pPr>
            <a:r>
              <a:rPr lang="en-US" b="1" dirty="0"/>
              <a:t>Empower Employees:</a:t>
            </a:r>
            <a:r>
              <a:rPr lang="en-US" dirty="0"/>
              <a:t> Empower frontline employees with the necessary information, tools, and authority to make decisions that benefit the customer. Create a culture where employees feel empowered to go above and beyond to meet customer needs.</a:t>
            </a:r>
          </a:p>
          <a:p>
            <a:pPr>
              <a:buFont typeface="+mj-lt"/>
              <a:buAutoNum type="arabicPeriod"/>
            </a:pPr>
            <a:r>
              <a:rPr lang="en-US" b="1" dirty="0"/>
              <a:t>Measure and Track Customer Satisfaction:</a:t>
            </a:r>
            <a:r>
              <a:rPr lang="en-US" dirty="0"/>
              <a:t> Implement metrics to measure customer satisfaction, such as Net Promoter Score (NPS) or Customer Satisfaction Score (CSAT). Monitor these metrics regularly to identify areas for improvement and track progress over time.</a:t>
            </a:r>
          </a:p>
          <a:p>
            <a:r>
              <a:rPr lang="en-US" dirty="0"/>
              <a:t>By adopting a customer-centric approach, businesses can enhance customer loyalty, increase sales and revenue, and build a strong brand reputation.</a:t>
            </a:r>
          </a:p>
          <a:p>
            <a:pPr>
              <a:buFont typeface="Arial" panose="020B0604020202020204" pitchFamily="34" charset="0"/>
              <a:buChar char="•"/>
            </a:pPr>
            <a:r>
              <a:rPr lang="en-US" dirty="0"/>
              <a:t> Automate tasks, improve efficiency, and enhance process visibility.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111</a:t>
            </a:fld>
            <a:endParaRPr lang="en-US"/>
          </a:p>
        </p:txBody>
      </p:sp>
    </p:spTree>
    <p:extLst>
      <p:ext uri="{BB962C8B-B14F-4D97-AF65-F5344CB8AC3E}">
        <p14:creationId xmlns:p14="http://schemas.microsoft.com/office/powerpoint/2010/main" val="27529693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Understanding the Value Stream:</a:t>
            </a:r>
            <a:r>
              <a:rPr lang="en-US" dirty="0"/>
              <a:t> A value stream encompasses all the activities, both value-adding and non-value-adding, required to bring a product or service from its raw material state to the customer. Value stream focus involves a deep understanding of this entire flow.</a:t>
            </a:r>
          </a:p>
          <a:p>
            <a:pPr>
              <a:buFont typeface="+mj-lt"/>
              <a:buAutoNum type="arabicPeriod"/>
            </a:pPr>
            <a:r>
              <a:rPr lang="en-US" b="1" dirty="0"/>
              <a:t>Identifying Value-Adding Activities:</a:t>
            </a:r>
            <a:r>
              <a:rPr lang="en-US" dirty="0"/>
              <a:t> The core of value stream focus is to clearly distinguish between activities that directly add value to the product or service from the customer's perspective and those that do not.</a:t>
            </a:r>
          </a:p>
          <a:p>
            <a:pPr>
              <a:buFont typeface="+mj-lt"/>
              <a:buAutoNum type="arabicPeriod"/>
            </a:pPr>
            <a:r>
              <a:rPr lang="en-US" b="1" dirty="0"/>
              <a:t>Eliminating Waste (Muda)</a:t>
            </a:r>
            <a:r>
              <a:rPr lang="en-US" dirty="0"/>
              <a:t>: Value stream focus relentlessly seeks to identify and eliminate any form of waste within the process. This includes activities that consume resources but do not create value, such as unnecessary movement, waiting, overproduction, defects, and excess inventory.</a:t>
            </a:r>
          </a:p>
          <a:p>
            <a:pPr>
              <a:buFont typeface="+mj-lt"/>
              <a:buAutoNum type="arabicPeriod"/>
            </a:pPr>
            <a:r>
              <a:rPr lang="en-US" b="1" dirty="0"/>
              <a:t>Flow Optimization:</a:t>
            </a:r>
            <a:r>
              <a:rPr lang="en-US" dirty="0"/>
              <a:t> The goal is to create a smooth and continuous flow of work through the value stream. This involves reducing or eliminating bottlenecks, minimizing wait times, and ensuring a balanced workload across all steps.</a:t>
            </a:r>
          </a:p>
          <a:p>
            <a:pPr>
              <a:buFont typeface="+mj-lt"/>
              <a:buAutoNum type="arabicPeriod"/>
            </a:pPr>
            <a:r>
              <a:rPr lang="en-US" b="1" dirty="0"/>
              <a:t>Customer-Centric Approach:</a:t>
            </a:r>
            <a:r>
              <a:rPr lang="en-US" dirty="0"/>
              <a:t> Value stream focus places the customer at the center, ensuring that the process is designed to meet their needs and expectations. This includes understanding the customer's definition of value and aligning the entire value stream accordingly.</a:t>
            </a:r>
          </a:p>
          <a:p>
            <a:pPr>
              <a:buFont typeface="+mj-lt"/>
              <a:buAutoNum type="arabicPeriod"/>
            </a:pPr>
            <a:r>
              <a:rPr lang="en-US" b="1" dirty="0"/>
              <a:t>Continuous Improvement:</a:t>
            </a:r>
            <a:r>
              <a:rPr lang="en-US" dirty="0"/>
              <a:t> Value stream focus is not a one-time event but an ongoing pursuit of improvement. It involves constantly seeking ways to eliminate waste, improve flow, and increase value for the customer.</a:t>
            </a:r>
          </a:p>
          <a:p>
            <a:r>
              <a:rPr lang="en-US" dirty="0"/>
              <a:t>By maintaining a value stream focus, organizations can achieve significant improvements in efficiency, productivity, and customer satisfaction.</a:t>
            </a:r>
          </a:p>
          <a:p>
            <a:pPr>
              <a:buFont typeface="Arial" panose="020B0604020202020204" pitchFamily="34" charset="0"/>
              <a:buChar char="•"/>
            </a:pPr>
            <a:r>
              <a:rPr lang="en-US"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Leading to </a:t>
            </a:r>
            <a:r>
              <a:rPr lang="en-US" dirty="0"/>
              <a:t>efficiency, and enhance process visibility.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112</a:t>
            </a:fld>
            <a:endParaRPr lang="en-US"/>
          </a:p>
        </p:txBody>
      </p:sp>
    </p:spTree>
    <p:extLst>
      <p:ext uri="{BB962C8B-B14F-4D97-AF65-F5344CB8AC3E}">
        <p14:creationId xmlns:p14="http://schemas.microsoft.com/office/powerpoint/2010/main" val="42436159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Breaks down Silos:</a:t>
            </a:r>
            <a:r>
              <a:rPr lang="en-US" dirty="0"/>
              <a:t> It dismantles departmental barriers, enabling individuals from different areas of expertise to work together towards a shared goal.</a:t>
            </a:r>
          </a:p>
          <a:p>
            <a:pPr>
              <a:buFont typeface="+mj-lt"/>
              <a:buAutoNum type="arabicPeriod"/>
            </a:pPr>
            <a:r>
              <a:rPr lang="en-US" b="1" dirty="0"/>
              <a:t>Fosters Innovation:</a:t>
            </a:r>
            <a:r>
              <a:rPr lang="en-US" dirty="0"/>
              <a:t> Brings together diverse perspectives and skillsets, sparking creativity and generating innovative solutions that may not arise within isolated teams.</a:t>
            </a:r>
          </a:p>
          <a:p>
            <a:pPr>
              <a:buFont typeface="+mj-lt"/>
              <a:buAutoNum type="arabicPeriod"/>
            </a:pPr>
            <a:r>
              <a:rPr lang="en-US" b="1" dirty="0"/>
              <a:t>Enhances Communication and Understanding:</a:t>
            </a:r>
            <a:r>
              <a:rPr lang="en-US" dirty="0"/>
              <a:t> Promotes open communication and shared understanding across departments, improving overall coordination and efficiency.</a:t>
            </a:r>
          </a:p>
          <a:p>
            <a:pPr>
              <a:buFont typeface="+mj-lt"/>
              <a:buAutoNum type="arabicPeriod"/>
            </a:pPr>
            <a:r>
              <a:rPr lang="en-US" b="1" dirty="0"/>
              <a:t>Increases Employee Engagement:</a:t>
            </a:r>
            <a:r>
              <a:rPr lang="en-US" dirty="0"/>
              <a:t> Provides opportunities for employees to learn from each other, develop new skills, and contribute to projects beyond their usual scope, leading to increased job satisfaction and engagement.</a:t>
            </a:r>
            <a:endParaRPr lang="en-US" b="1" dirty="0"/>
          </a:p>
          <a:p>
            <a:pPr>
              <a:buFont typeface="+mj-lt"/>
              <a:buAutoNum type="arabicPeriod"/>
            </a:pPr>
            <a:r>
              <a:rPr lang="en-US" b="1" dirty="0"/>
              <a:t> Improves Problem-Solving:</a:t>
            </a:r>
            <a:r>
              <a:rPr lang="en-US" dirty="0"/>
              <a:t> Allows for a more comprehensive approach to problem-solving, leveraging the collective knowledge and experience of individuals from different disciplines.</a:t>
            </a:r>
          </a:p>
          <a:p>
            <a:pPr>
              <a:buFont typeface="+mj-lt"/>
              <a:buAutoNum type="arabicPeriod"/>
            </a:pPr>
            <a:r>
              <a:rPr lang="en-US" b="1" dirty="0"/>
              <a:t> Accelerates Decision-Making:</a:t>
            </a:r>
            <a:r>
              <a:rPr lang="en-US" dirty="0"/>
              <a:t> Streamlines decision-making processes by bringing key stakeholders together, reducing delays and enabling faster action.</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113</a:t>
            </a:fld>
            <a:endParaRPr lang="en-US"/>
          </a:p>
        </p:txBody>
      </p:sp>
    </p:spTree>
    <p:extLst>
      <p:ext uri="{BB962C8B-B14F-4D97-AF65-F5344CB8AC3E}">
        <p14:creationId xmlns:p14="http://schemas.microsoft.com/office/powerpoint/2010/main" val="8069842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Reliance on Data:</a:t>
            </a:r>
            <a:r>
              <a:rPr lang="en-US" dirty="0"/>
              <a:t> Data-driven decision making prioritizes objective data and evidence over intuition or gut feelings when making choices.</a:t>
            </a:r>
          </a:p>
          <a:p>
            <a:pPr>
              <a:buFont typeface="Arial" panose="020B0604020202020204" pitchFamily="34" charset="0"/>
              <a:buChar char="•"/>
            </a:pPr>
            <a:r>
              <a:rPr lang="en-US" b="1" dirty="0"/>
              <a:t>Improved Accuracy:</a:t>
            </a:r>
            <a:r>
              <a:rPr lang="en-US" dirty="0"/>
              <a:t> By utilizing data analysis and insights, the likelihood of making informed and accurate decisions increases, reducing the risk of errors or biases.</a:t>
            </a:r>
          </a:p>
          <a:p>
            <a:pPr>
              <a:buFont typeface="Arial" panose="020B0604020202020204" pitchFamily="34" charset="0"/>
              <a:buChar char="•"/>
            </a:pPr>
            <a:r>
              <a:rPr lang="en-US" b="1" dirty="0"/>
              <a:t>Enhanced Objectivity:</a:t>
            </a:r>
            <a:r>
              <a:rPr lang="en-US" dirty="0"/>
              <a:t> Data-driven approaches minimize the influence of personal opinions and subjective judgments, leading to more objective and rational decision-making.</a:t>
            </a:r>
          </a:p>
          <a:p>
            <a:pPr>
              <a:buFont typeface="Arial" panose="020B0604020202020204" pitchFamily="34" charset="0"/>
              <a:buChar char="•"/>
            </a:pPr>
            <a:r>
              <a:rPr lang="en-US" b="1" dirty="0"/>
              <a:t>Increased Efficiency:</a:t>
            </a:r>
            <a:r>
              <a:rPr lang="en-US" dirty="0"/>
              <a:t> Leveraging data analytics can help identify areas for improvement and streamline processes, leading to greater efficiency and productivity.</a:t>
            </a:r>
          </a:p>
          <a:p>
            <a:pPr>
              <a:buFont typeface="Arial" panose="020B0604020202020204" pitchFamily="34" charset="0"/>
              <a:buChar char="•"/>
            </a:pPr>
            <a:r>
              <a:rPr lang="en-US" b="1" dirty="0"/>
              <a:t>Better Resource Allocation:</a:t>
            </a:r>
            <a:r>
              <a:rPr lang="en-US" dirty="0"/>
              <a:t> Data-driven insights enable informed allocation of resources, ensuring they are utilized effectively and strategically to achieve optimal outcomes.</a:t>
            </a:r>
          </a:p>
          <a:p>
            <a:pPr>
              <a:buFont typeface="Arial" panose="020B0604020202020204" pitchFamily="34" charset="0"/>
              <a:buChar char="•"/>
            </a:pPr>
            <a:r>
              <a:rPr lang="en-US" b="1" dirty="0"/>
              <a:t>Competitive Advantage:</a:t>
            </a:r>
            <a:r>
              <a:rPr lang="en-US" dirty="0"/>
              <a:t> Organizations that embrace data-driven decision making gain a competitive edge by making faster, smarter, and more informed choices.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114</a:t>
            </a:fld>
            <a:endParaRPr lang="en-US"/>
          </a:p>
        </p:txBody>
      </p:sp>
    </p:spTree>
    <p:extLst>
      <p:ext uri="{BB962C8B-B14F-4D97-AF65-F5344CB8AC3E}">
        <p14:creationId xmlns:p14="http://schemas.microsoft.com/office/powerpoint/2010/main" val="23454797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Embrace Change:</a:t>
            </a:r>
            <a:r>
              <a:rPr lang="en-US" dirty="0"/>
              <a:t> A continuous improvement mindset welcomes change as an opportunity for growth and development, rather than fearing or resisting it. It encourages individuals and organizations to adapt and evolve in response to new challenges and opportunities.</a:t>
            </a:r>
          </a:p>
          <a:p>
            <a:pPr>
              <a:buFont typeface="Arial" panose="020B0604020202020204" pitchFamily="34" charset="0"/>
              <a:buChar char="•"/>
            </a:pPr>
            <a:r>
              <a:rPr lang="en-US" b="1" dirty="0"/>
              <a:t>Focus on Process:</a:t>
            </a:r>
            <a:r>
              <a:rPr lang="en-US" dirty="0"/>
              <a:t> It emphasizes the importance of understanding and optimizing processes, rather than simply focusing on outcomes. It recognizes that small, incremental improvements to processes can lead to significant gains over time.</a:t>
            </a:r>
          </a:p>
          <a:p>
            <a:pPr>
              <a:buFont typeface="Arial" panose="020B0604020202020204" pitchFamily="34" charset="0"/>
              <a:buChar char="•"/>
            </a:pPr>
            <a:r>
              <a:rPr lang="en-US" b="1" dirty="0"/>
              <a:t>Empowerment and Collaboration:</a:t>
            </a:r>
            <a:r>
              <a:rPr lang="en-US" dirty="0"/>
              <a:t> A continuous improvement culture empowers individuals at all levels to identify and implement improvements. It fosters collaboration and teamwork, recognizing that everyone has a role to play in driving positive change.</a:t>
            </a:r>
          </a:p>
          <a:p>
            <a:pPr>
              <a:buFont typeface="Arial" panose="020B0604020202020204" pitchFamily="34" charset="0"/>
              <a:buChar char="•"/>
            </a:pPr>
            <a:r>
              <a:rPr lang="en-US" b="1" dirty="0"/>
              <a:t>Data-Driven Decision Making:</a:t>
            </a:r>
            <a:r>
              <a:rPr lang="en-US" dirty="0"/>
              <a:t> Decisions are based on facts and data rather than assumptions or opinions. Data is collected, analyzed, and used to identify areas for improvement and measure progress.</a:t>
            </a:r>
          </a:p>
          <a:p>
            <a:pPr>
              <a:buFont typeface="Arial" panose="020B0604020202020204" pitchFamily="34" charset="0"/>
              <a:buChar char="•"/>
            </a:pPr>
            <a:r>
              <a:rPr lang="en-US" b="1" dirty="0"/>
              <a:t>Learning from Failure:</a:t>
            </a:r>
            <a:r>
              <a:rPr lang="en-US" dirty="0"/>
              <a:t> Mistakes and failures are viewed as opportunities for learning and improvement. A continuous improvement mindset encourages experimentation and risk-taking, recognizing that not every attempt will be successful, but valuable lessons can be learned from each experience.</a:t>
            </a:r>
          </a:p>
          <a:p>
            <a:pPr>
              <a:buFont typeface="Arial" panose="020B0604020202020204" pitchFamily="34" charset="0"/>
              <a:buChar char="•"/>
            </a:pPr>
            <a:r>
              <a:rPr lang="en-US" b="1" dirty="0"/>
              <a:t>Long-Term Perspective:</a:t>
            </a:r>
            <a:r>
              <a:rPr lang="en-US" dirty="0"/>
              <a:t> Continuous improvement is a journey, not a destination. It requires a long-term commitment to constantly seeking ways to improve and evolve, even when things are going well.</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115</a:t>
            </a:fld>
            <a:endParaRPr lang="en-US"/>
          </a:p>
        </p:txBody>
      </p:sp>
    </p:spTree>
    <p:extLst>
      <p:ext uri="{BB962C8B-B14F-4D97-AF65-F5344CB8AC3E}">
        <p14:creationId xmlns:p14="http://schemas.microsoft.com/office/powerpoint/2010/main" val="3509818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Automation &amp; Efficiency</a:t>
            </a:r>
            <a:r>
              <a:rPr lang="en-US" dirty="0"/>
              <a:t>: Technology can automate repetitive tasks, leading to increased efficiency and productivity by freeing up human resources for more strategic work</a:t>
            </a:r>
          </a:p>
          <a:p>
            <a:pPr>
              <a:buFont typeface="Arial" panose="020B0604020202020204" pitchFamily="34" charset="0"/>
              <a:buChar char="•"/>
            </a:pPr>
            <a:r>
              <a:rPr lang="en-US" b="1" dirty="0"/>
              <a:t>Improved Decision-Making</a:t>
            </a:r>
            <a:r>
              <a:rPr lang="en-US" dirty="0"/>
              <a:t>: Data analytics and business intelligence tools provide insights that enable more informed and effective decision-making.</a:t>
            </a:r>
          </a:p>
          <a:p>
            <a:pPr>
              <a:buFont typeface="Arial" panose="020B0604020202020204" pitchFamily="34" charset="0"/>
              <a:buChar char="•"/>
            </a:pPr>
            <a:r>
              <a:rPr lang="en-US" b="1" dirty="0"/>
              <a:t>Enhanced Collaboration &amp; Communication:</a:t>
            </a:r>
            <a:r>
              <a:rPr lang="en-US" dirty="0"/>
              <a:t> Technology facilitates seamless communication and collaboration among teams, regardless of their location.</a:t>
            </a:r>
          </a:p>
          <a:p>
            <a:pPr>
              <a:buFont typeface="Arial" panose="020B0604020202020204" pitchFamily="34" charset="0"/>
              <a:buChar char="•"/>
            </a:pPr>
            <a:r>
              <a:rPr lang="en-US" b="1" dirty="0"/>
              <a:t>Innovation &amp; New Opportunities</a:t>
            </a:r>
            <a:r>
              <a:rPr lang="en-US" dirty="0"/>
              <a:t>: New technologies can open up new business opportunities, create innovative products and services, and disrupt existing markets.</a:t>
            </a:r>
          </a:p>
          <a:p>
            <a:pPr>
              <a:buFont typeface="Arial" panose="020B0604020202020204" pitchFamily="34" charset="0"/>
              <a:buChar char="•"/>
            </a:pPr>
            <a:r>
              <a:rPr lang="en-US" b="1" dirty="0"/>
              <a:t>Customer Experience Enhancement:</a:t>
            </a:r>
            <a:r>
              <a:rPr lang="en-US" dirty="0"/>
              <a:t> Technology can be used to personalize customer interactions, improve service delivery, and enhance overall customer experience.</a:t>
            </a:r>
          </a:p>
          <a:p>
            <a:pPr>
              <a:buFont typeface="Arial" panose="020B0604020202020204" pitchFamily="34" charset="0"/>
              <a:buChar char="•"/>
            </a:pPr>
            <a:r>
              <a:rPr lang="en-US" b="1" dirty="0"/>
              <a:t>Cost Reduction</a:t>
            </a:r>
            <a:r>
              <a:rPr lang="en-US" dirty="0"/>
              <a:t>: By automating processes and optimizing operations, technology can contribute to cost savings and improved profitability.</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116</a:t>
            </a:fld>
            <a:endParaRPr lang="en-US"/>
          </a:p>
        </p:txBody>
      </p:sp>
    </p:spTree>
    <p:extLst>
      <p:ext uri="{BB962C8B-B14F-4D97-AF65-F5344CB8AC3E}">
        <p14:creationId xmlns:p14="http://schemas.microsoft.com/office/powerpoint/2010/main" val="18368755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Objectives:</a:t>
            </a:r>
            <a:r>
              <a:rPr lang="en-US" dirty="0"/>
              <a:t> Clearly articulate the desired outcomes and goals of the implementation. What are you trying to achieve, and how will you measure success?</a:t>
            </a:r>
          </a:p>
          <a:p>
            <a:r>
              <a:rPr lang="en-US" b="1" dirty="0"/>
              <a:t>Identify Tasks and Activities:</a:t>
            </a:r>
            <a:r>
              <a:rPr lang="en-US" dirty="0"/>
              <a:t> Break down the implementation into specific tasks and activities. This creates a comprehensive list of what needs to be done to achieve the objectives.</a:t>
            </a:r>
          </a:p>
          <a:p>
            <a:r>
              <a:rPr lang="en-US" b="1" dirty="0"/>
              <a:t>Sequence and Dependencies:</a:t>
            </a:r>
            <a:r>
              <a:rPr lang="en-US" dirty="0"/>
              <a:t> Determine the order in which tasks need to be completed and identify any dependencies between them. This helps create a logical and efficient workflow.</a:t>
            </a:r>
          </a:p>
          <a:p>
            <a:r>
              <a:rPr lang="en-US" b="1" dirty="0"/>
              <a:t>Assign Responsibilities:</a:t>
            </a:r>
            <a:r>
              <a:rPr lang="en-US" dirty="0"/>
              <a:t> Assign ownership for each task or activity to specific individuals or teams. Ensure everyone understands their roles and responsibilities.</a:t>
            </a:r>
          </a:p>
          <a:p>
            <a:r>
              <a:rPr lang="en-US" b="1" dirty="0"/>
              <a:t>Set Deadlines:</a:t>
            </a:r>
            <a:r>
              <a:rPr lang="en-US" dirty="0"/>
              <a:t> Establish realistic deadlines for each task and the overall project. This helps keep the implementation on track and ensures timely completion.</a:t>
            </a:r>
          </a:p>
          <a:p>
            <a:r>
              <a:rPr lang="en-US" b="1" dirty="0"/>
              <a:t>Develop a Communication Plan:</a:t>
            </a:r>
            <a:r>
              <a:rPr lang="en-US" dirty="0"/>
              <a:t> Create a plan for communicating progress, updates, and potential issues to stakeholders throughout the implementation process.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121</a:t>
            </a:fld>
            <a:endParaRPr lang="en-US"/>
          </a:p>
        </p:txBody>
      </p:sp>
    </p:spTree>
    <p:extLst>
      <p:ext uri="{BB962C8B-B14F-4D97-AF65-F5344CB8AC3E}">
        <p14:creationId xmlns:p14="http://schemas.microsoft.com/office/powerpoint/2010/main" val="3057559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Objectives:</a:t>
            </a:r>
            <a:r>
              <a:rPr lang="en-US" dirty="0"/>
              <a:t> Clearly articulate the desired outcomes and goals of the implementation. What are you trying to achieve, and how will you measure success?</a:t>
            </a:r>
          </a:p>
          <a:p>
            <a:r>
              <a:rPr lang="en-US" b="1" dirty="0"/>
              <a:t>Identify Tasks and Activities:</a:t>
            </a:r>
            <a:r>
              <a:rPr lang="en-US" dirty="0"/>
              <a:t> Break down the implementation into specific tasks and activities. This creates a comprehensive list of what needs to be done to achieve the objectives.</a:t>
            </a:r>
          </a:p>
          <a:p>
            <a:r>
              <a:rPr lang="en-US" b="1" dirty="0"/>
              <a:t>Sequence and Dependencies:</a:t>
            </a:r>
            <a:r>
              <a:rPr lang="en-US" dirty="0"/>
              <a:t> Determine the order in which tasks need to be completed and identify any dependencies between them. This helps create a logical and efficient workflow.</a:t>
            </a:r>
          </a:p>
          <a:p>
            <a:r>
              <a:rPr lang="en-US" b="1" dirty="0"/>
              <a:t>Assign Responsibilities:</a:t>
            </a:r>
            <a:r>
              <a:rPr lang="en-US" dirty="0"/>
              <a:t> Assign ownership for each task or activity to specific individuals or teams. Ensure everyone understands their roles and responsibilities.</a:t>
            </a:r>
          </a:p>
          <a:p>
            <a:r>
              <a:rPr lang="en-US" b="1" dirty="0"/>
              <a:t>Set Deadlines:</a:t>
            </a:r>
            <a:r>
              <a:rPr lang="en-US" dirty="0"/>
              <a:t> Establish realistic deadlines for each task and the overall project. This helps keep the implementation on track and ensures timely completion.</a:t>
            </a:r>
          </a:p>
          <a:p>
            <a:r>
              <a:rPr lang="en-US" b="1" dirty="0"/>
              <a:t>Develop a Communication Plan:</a:t>
            </a:r>
            <a:r>
              <a:rPr lang="en-US" dirty="0"/>
              <a:t> Create a plan for communicating progress, updates, and potential issues to stakeholders throughout the implementation process.</a:t>
            </a:r>
          </a:p>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122</a:t>
            </a:fld>
            <a:endParaRPr lang="en-US"/>
          </a:p>
        </p:txBody>
      </p:sp>
    </p:spTree>
    <p:extLst>
      <p:ext uri="{BB962C8B-B14F-4D97-AF65-F5344CB8AC3E}">
        <p14:creationId xmlns:p14="http://schemas.microsoft.com/office/powerpoint/2010/main" val="901538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E395C-519B-4347-B1B5-E87B29C3DC7A}" type="slidenum">
              <a:rPr lang="en-US" smtClean="0"/>
              <a:t>124</a:t>
            </a:fld>
            <a:endParaRPr lang="en-US"/>
          </a:p>
        </p:txBody>
      </p:sp>
    </p:spTree>
    <p:extLst>
      <p:ext uri="{BB962C8B-B14F-4D97-AF65-F5344CB8AC3E}">
        <p14:creationId xmlns:p14="http://schemas.microsoft.com/office/powerpoint/2010/main" val="316529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576A-9743-4C0D-BA34-174021E2A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33D68-4183-4102-BA23-0CA0C6315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3">
            <a:extLst>
              <a:ext uri="{FF2B5EF4-FFF2-40B4-BE49-F238E27FC236}">
                <a16:creationId xmlns:a16="http://schemas.microsoft.com/office/drawing/2014/main" id="{E3B7231C-A3E2-4506-A043-500418FB96AF}"/>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10" name="Footer Placeholder 4">
            <a:extLst>
              <a:ext uri="{FF2B5EF4-FFF2-40B4-BE49-F238E27FC236}">
                <a16:creationId xmlns:a16="http://schemas.microsoft.com/office/drawing/2014/main" id="{5650F531-4581-4C63-A5ED-67760B866BEC}"/>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a:extLst>
              <a:ext uri="{FF2B5EF4-FFF2-40B4-BE49-F238E27FC236}">
                <a16:creationId xmlns:a16="http://schemas.microsoft.com/office/drawing/2014/main" id="{86CCE7E5-5CCC-4F4B-9339-35A5C80296C3}"/>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4" name="Picture 3">
            <a:extLst>
              <a:ext uri="{FF2B5EF4-FFF2-40B4-BE49-F238E27FC236}">
                <a16:creationId xmlns:a16="http://schemas.microsoft.com/office/drawing/2014/main" id="{70F6A124-536C-5CC7-8400-E6406B7450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40861" y="206826"/>
            <a:ext cx="1752600" cy="915537"/>
          </a:xfrm>
          <a:prstGeom prst="rect">
            <a:avLst/>
          </a:prstGeom>
        </p:spPr>
      </p:pic>
      <p:pic>
        <p:nvPicPr>
          <p:cNvPr id="5" name="Picture 2" descr="C:\Larry\CMPIC\Images\CMPIC_full_logo_trans04252011.tiff">
            <a:extLst>
              <a:ext uri="{FF2B5EF4-FFF2-40B4-BE49-F238E27FC236}">
                <a16:creationId xmlns:a16="http://schemas.microsoft.com/office/drawing/2014/main" id="{D01E16CE-6F81-7CF8-D1F5-C99AA313B8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6015" y="253659"/>
            <a:ext cx="1752600" cy="113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0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1D37-1F15-4940-AA35-053887A36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92E610-678E-4381-B308-C48DAD1F2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704B176-0808-4763-BC29-37520FBD1AC4}"/>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8" name="Footer Placeholder 4">
            <a:extLst>
              <a:ext uri="{FF2B5EF4-FFF2-40B4-BE49-F238E27FC236}">
                <a16:creationId xmlns:a16="http://schemas.microsoft.com/office/drawing/2014/main" id="{3395FB2A-9274-4661-AC84-67E0FC6ECABC}"/>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C7AF5F0A-E17A-4D2F-AACF-1FD55C1BDEB3}"/>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4" name="Picture 3">
            <a:extLst>
              <a:ext uri="{FF2B5EF4-FFF2-40B4-BE49-F238E27FC236}">
                <a16:creationId xmlns:a16="http://schemas.microsoft.com/office/drawing/2014/main" id="{887E297A-A661-3514-48F7-A08833625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spTree>
    <p:extLst>
      <p:ext uri="{BB962C8B-B14F-4D97-AF65-F5344CB8AC3E}">
        <p14:creationId xmlns:p14="http://schemas.microsoft.com/office/powerpoint/2010/main" val="147484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805D90-35F7-4A16-A5E6-E03D2119FA2C}"/>
              </a:ext>
            </a:extLst>
          </p:cNvPr>
          <p:cNvSpPr>
            <a:spLocks noGrp="1"/>
          </p:cNvSpPr>
          <p:nvPr>
            <p:ph type="title" orient="vert"/>
          </p:nvPr>
        </p:nvSpPr>
        <p:spPr>
          <a:xfrm>
            <a:off x="8724900" y="149713"/>
            <a:ext cx="2628900" cy="57147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9798D5-DD1F-451D-8DE5-3F8681755926}"/>
              </a:ext>
            </a:extLst>
          </p:cNvPr>
          <p:cNvSpPr>
            <a:spLocks noGrp="1"/>
          </p:cNvSpPr>
          <p:nvPr>
            <p:ph type="body" orient="vert" idx="1"/>
          </p:nvPr>
        </p:nvSpPr>
        <p:spPr>
          <a:xfrm>
            <a:off x="838200" y="149713"/>
            <a:ext cx="7734300" cy="57147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C70DB67-E836-43C8-A534-0C60C8B74A6B}"/>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8" name="Footer Placeholder 4">
            <a:extLst>
              <a:ext uri="{FF2B5EF4-FFF2-40B4-BE49-F238E27FC236}">
                <a16:creationId xmlns:a16="http://schemas.microsoft.com/office/drawing/2014/main" id="{F9D938F3-D7F9-4EB0-9767-281E49390DC7}"/>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D5FDC8E6-7248-4C84-A7A6-9FB4BE3528EF}"/>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4" name="Picture 3">
            <a:extLst>
              <a:ext uri="{FF2B5EF4-FFF2-40B4-BE49-F238E27FC236}">
                <a16:creationId xmlns:a16="http://schemas.microsoft.com/office/drawing/2014/main" id="{FB3B7AB1-4229-D58B-A458-B88BBC8150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spTree>
    <p:extLst>
      <p:ext uri="{BB962C8B-B14F-4D97-AF65-F5344CB8AC3E}">
        <p14:creationId xmlns:p14="http://schemas.microsoft.com/office/powerpoint/2010/main" val="3149149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CB82-C951-4DD6-8D48-C89D61ECA1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3FCE2-B55F-4C1A-AC18-EB431A132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01ED43F-33BA-44CD-B8CF-7CCA8842A120}"/>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8" name="Footer Placeholder 4">
            <a:extLst>
              <a:ext uri="{FF2B5EF4-FFF2-40B4-BE49-F238E27FC236}">
                <a16:creationId xmlns:a16="http://schemas.microsoft.com/office/drawing/2014/main" id="{EE03B3B2-4F10-4712-8421-350ECB61DED5}"/>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1DEE3D74-D0F9-451F-A754-161FD322A7F8}"/>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4" name="Picture 3">
            <a:extLst>
              <a:ext uri="{FF2B5EF4-FFF2-40B4-BE49-F238E27FC236}">
                <a16:creationId xmlns:a16="http://schemas.microsoft.com/office/drawing/2014/main" id="{1719EEDD-1F27-4124-349F-B62FFA3A1E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5" name="Picture 2" descr="C:\Larry\CMPIC\Images\CMPIC_full_logo_trans04252011.tiff">
            <a:extLst>
              <a:ext uri="{FF2B5EF4-FFF2-40B4-BE49-F238E27FC236}">
                <a16:creationId xmlns:a16="http://schemas.microsoft.com/office/drawing/2014/main" id="{31517880-F88F-A980-3144-D307B9574A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5C84-7D51-4203-8F5D-6BF12E1BD289}"/>
              </a:ext>
            </a:extLst>
          </p:cNvPr>
          <p:cNvSpPr>
            <a:spLocks noGrp="1"/>
          </p:cNvSpPr>
          <p:nvPr>
            <p:ph type="title"/>
          </p:nvPr>
        </p:nvSpPr>
        <p:spPr>
          <a:xfrm>
            <a:off x="831850" y="126133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B6320E-2337-4134-9BAE-11629D19BED3}"/>
              </a:ext>
            </a:extLst>
          </p:cNvPr>
          <p:cNvSpPr>
            <a:spLocks noGrp="1"/>
          </p:cNvSpPr>
          <p:nvPr>
            <p:ph type="body" idx="1"/>
          </p:nvPr>
        </p:nvSpPr>
        <p:spPr>
          <a:xfrm>
            <a:off x="831850" y="414105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8226A2F5-E5C0-4095-A8A7-DE04361C7FD5}"/>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8" name="Footer Placeholder 4">
            <a:extLst>
              <a:ext uri="{FF2B5EF4-FFF2-40B4-BE49-F238E27FC236}">
                <a16:creationId xmlns:a16="http://schemas.microsoft.com/office/drawing/2014/main" id="{137363DC-0EFE-43F5-8C0D-3D0F7D45AD69}"/>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4078029D-D73F-4461-90C9-089E3224D951}"/>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4" name="Picture 3">
            <a:extLst>
              <a:ext uri="{FF2B5EF4-FFF2-40B4-BE49-F238E27FC236}">
                <a16:creationId xmlns:a16="http://schemas.microsoft.com/office/drawing/2014/main" id="{E729D9BF-D952-3A3F-1309-15103994B0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5" name="Picture 2" descr="C:\Larry\CMPIC\Images\CMPIC_full_logo_trans04252011.tiff">
            <a:extLst>
              <a:ext uri="{FF2B5EF4-FFF2-40B4-BE49-F238E27FC236}">
                <a16:creationId xmlns:a16="http://schemas.microsoft.com/office/drawing/2014/main" id="{E684F7C6-2549-ABDF-9302-28A7E4360F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3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3E11-E3F4-4A25-BE14-2F9817A66F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94DFA-3791-40DE-A4F4-F76564CE2E4F}"/>
              </a:ext>
            </a:extLst>
          </p:cNvPr>
          <p:cNvSpPr>
            <a:spLocks noGrp="1"/>
          </p:cNvSpPr>
          <p:nvPr>
            <p:ph sz="half" idx="1"/>
          </p:nvPr>
        </p:nvSpPr>
        <p:spPr>
          <a:xfrm>
            <a:off x="838200" y="1584081"/>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C9EF60-438E-4F03-9FB8-D287F267F33B}"/>
              </a:ext>
            </a:extLst>
          </p:cNvPr>
          <p:cNvSpPr>
            <a:spLocks noGrp="1"/>
          </p:cNvSpPr>
          <p:nvPr>
            <p:ph sz="half" idx="2"/>
          </p:nvPr>
        </p:nvSpPr>
        <p:spPr>
          <a:xfrm>
            <a:off x="6172200" y="1584081"/>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778A6141-8CBE-4D41-BC20-FE9808E985F0}"/>
              </a:ext>
            </a:extLst>
          </p:cNvPr>
          <p:cNvSpPr>
            <a:spLocks noGrp="1"/>
          </p:cNvSpPr>
          <p:nvPr>
            <p:ph type="dt" sz="half" idx="10"/>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9" name="Footer Placeholder 4">
            <a:extLst>
              <a:ext uri="{FF2B5EF4-FFF2-40B4-BE49-F238E27FC236}">
                <a16:creationId xmlns:a16="http://schemas.microsoft.com/office/drawing/2014/main" id="{75C0417B-6600-4EA7-8836-DC178B388C6B}"/>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a:extLst>
              <a:ext uri="{FF2B5EF4-FFF2-40B4-BE49-F238E27FC236}">
                <a16:creationId xmlns:a16="http://schemas.microsoft.com/office/drawing/2014/main" id="{F6B47938-2611-40A4-A9B9-B899F044A334}"/>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5" name="Picture 4">
            <a:extLst>
              <a:ext uri="{FF2B5EF4-FFF2-40B4-BE49-F238E27FC236}">
                <a16:creationId xmlns:a16="http://schemas.microsoft.com/office/drawing/2014/main" id="{E8DE6E9D-5725-4610-1AEE-EA5D06EB6E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6" name="Picture 2" descr="C:\Larry\CMPIC\Images\CMPIC_full_logo_trans04252011.tiff">
            <a:extLst>
              <a:ext uri="{FF2B5EF4-FFF2-40B4-BE49-F238E27FC236}">
                <a16:creationId xmlns:a16="http://schemas.microsoft.com/office/drawing/2014/main" id="{DF4FBC4B-E5D8-0862-E268-AC065A3EB8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42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099F-7195-49BF-AB18-BD4AF0B84698}"/>
              </a:ext>
            </a:extLst>
          </p:cNvPr>
          <p:cNvSpPr>
            <a:spLocks noGrp="1"/>
          </p:cNvSpPr>
          <p:nvPr>
            <p:ph type="title"/>
          </p:nvPr>
        </p:nvSpPr>
        <p:spPr>
          <a:xfrm>
            <a:off x="839788" y="11894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F9B60A-A6E5-4098-9C18-BFE847A08634}"/>
              </a:ext>
            </a:extLst>
          </p:cNvPr>
          <p:cNvSpPr>
            <a:spLocks noGrp="1"/>
          </p:cNvSpPr>
          <p:nvPr>
            <p:ph type="body" idx="1"/>
          </p:nvPr>
        </p:nvSpPr>
        <p:spPr>
          <a:xfrm>
            <a:off x="839788" y="143497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14B12-BD80-4EBF-9CF0-8E95B80EDF2E}"/>
              </a:ext>
            </a:extLst>
          </p:cNvPr>
          <p:cNvSpPr>
            <a:spLocks noGrp="1"/>
          </p:cNvSpPr>
          <p:nvPr>
            <p:ph sz="half" idx="2"/>
          </p:nvPr>
        </p:nvSpPr>
        <p:spPr>
          <a:xfrm>
            <a:off x="839788" y="225889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3DFD7F-7C60-4739-B342-8A3CACBB111C}"/>
              </a:ext>
            </a:extLst>
          </p:cNvPr>
          <p:cNvSpPr>
            <a:spLocks noGrp="1"/>
          </p:cNvSpPr>
          <p:nvPr>
            <p:ph type="body" sz="quarter" idx="3"/>
          </p:nvPr>
        </p:nvSpPr>
        <p:spPr>
          <a:xfrm>
            <a:off x="6172200" y="143497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26CF6-B7FD-4C31-AF56-A952F60CEDA4}"/>
              </a:ext>
            </a:extLst>
          </p:cNvPr>
          <p:cNvSpPr>
            <a:spLocks noGrp="1"/>
          </p:cNvSpPr>
          <p:nvPr>
            <p:ph sz="quarter" idx="4"/>
          </p:nvPr>
        </p:nvSpPr>
        <p:spPr>
          <a:xfrm>
            <a:off x="6172200" y="225889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9CBE2-A5B0-465B-9775-C0E36DED40F9}"/>
              </a:ext>
            </a:extLst>
          </p:cNvPr>
          <p:cNvSpPr>
            <a:spLocks noGrp="1"/>
          </p:cNvSpPr>
          <p:nvPr>
            <p:ph type="dt" sz="half" idx="10"/>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11" name="Footer Placeholder 4">
            <a:extLst>
              <a:ext uri="{FF2B5EF4-FFF2-40B4-BE49-F238E27FC236}">
                <a16:creationId xmlns:a16="http://schemas.microsoft.com/office/drawing/2014/main" id="{3D0489F7-860B-4288-B95C-FFA4B5B785BC}"/>
              </a:ext>
            </a:extLst>
          </p:cNvPr>
          <p:cNvSpPr>
            <a:spLocks noGrp="1"/>
          </p:cNvSpPr>
          <p:nvPr>
            <p:ph type="ftr" sz="quarter" idx="11"/>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5">
            <a:extLst>
              <a:ext uri="{FF2B5EF4-FFF2-40B4-BE49-F238E27FC236}">
                <a16:creationId xmlns:a16="http://schemas.microsoft.com/office/drawing/2014/main" id="{A8F399CD-40FB-4A64-BBE2-54C9E4DA37D3}"/>
              </a:ext>
            </a:extLst>
          </p:cNvPr>
          <p:cNvSpPr>
            <a:spLocks noGrp="1"/>
          </p:cNvSpPr>
          <p:nvPr>
            <p:ph type="sldNum" sz="quarter" idx="12"/>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7" name="Picture 6">
            <a:extLst>
              <a:ext uri="{FF2B5EF4-FFF2-40B4-BE49-F238E27FC236}">
                <a16:creationId xmlns:a16="http://schemas.microsoft.com/office/drawing/2014/main" id="{3876D50D-458E-DCC0-77C1-A802865072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8" name="Picture 2" descr="C:\Larry\CMPIC\Images\CMPIC_full_logo_trans04252011.tiff">
            <a:extLst>
              <a:ext uri="{FF2B5EF4-FFF2-40B4-BE49-F238E27FC236}">
                <a16:creationId xmlns:a16="http://schemas.microsoft.com/office/drawing/2014/main" id="{4CE10587-E939-0178-EFA2-E8E0237B79C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5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4E7-425C-4059-8432-C8F53D84363A}"/>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B1AF614A-BBAD-4A7F-ADDB-FA9AE796FAF5}"/>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7" name="Footer Placeholder 4">
            <a:extLst>
              <a:ext uri="{FF2B5EF4-FFF2-40B4-BE49-F238E27FC236}">
                <a16:creationId xmlns:a16="http://schemas.microsoft.com/office/drawing/2014/main" id="{5B492C81-4E2C-4900-B98A-13C0119106BE}"/>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8579367C-71E4-499C-8907-EDAD51001175}"/>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3" name="Picture 2">
            <a:extLst>
              <a:ext uri="{FF2B5EF4-FFF2-40B4-BE49-F238E27FC236}">
                <a16:creationId xmlns:a16="http://schemas.microsoft.com/office/drawing/2014/main" id="{5419A102-875F-D2F6-D5B3-786979F82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4" name="Picture 2" descr="C:\Larry\CMPIC\Images\CMPIC_full_logo_trans04252011.tiff">
            <a:extLst>
              <a:ext uri="{FF2B5EF4-FFF2-40B4-BE49-F238E27FC236}">
                <a16:creationId xmlns:a16="http://schemas.microsoft.com/office/drawing/2014/main" id="{DF5EC795-DCCE-EED9-6E36-E311071C812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8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8205B223-4232-46DB-9D8A-A436194AD543}"/>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6" name="Footer Placeholder 4">
            <a:extLst>
              <a:ext uri="{FF2B5EF4-FFF2-40B4-BE49-F238E27FC236}">
                <a16:creationId xmlns:a16="http://schemas.microsoft.com/office/drawing/2014/main" id="{A47F03B6-7774-4E39-A9D4-ACBC329A0D54}"/>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89E91421-E3C4-4E5E-807E-03C3D1D82F56}"/>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2" name="Picture 1">
            <a:extLst>
              <a:ext uri="{FF2B5EF4-FFF2-40B4-BE49-F238E27FC236}">
                <a16:creationId xmlns:a16="http://schemas.microsoft.com/office/drawing/2014/main" id="{BF43F54A-CF0D-2D7D-6400-9074B086CA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3" name="Picture 2" descr="C:\Larry\CMPIC\Images\CMPIC_full_logo_trans04252011.tiff">
            <a:extLst>
              <a:ext uri="{FF2B5EF4-FFF2-40B4-BE49-F238E27FC236}">
                <a16:creationId xmlns:a16="http://schemas.microsoft.com/office/drawing/2014/main" id="{0D462FE0-898C-E879-A829-F133E26C7C4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09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7BD4-2B0F-41D7-834D-CDD4A2CF1867}"/>
              </a:ext>
            </a:extLst>
          </p:cNvPr>
          <p:cNvSpPr>
            <a:spLocks noGrp="1"/>
          </p:cNvSpPr>
          <p:nvPr>
            <p:ph type="title"/>
          </p:nvPr>
        </p:nvSpPr>
        <p:spPr>
          <a:xfrm>
            <a:off x="839788" y="3692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56AE5-2B10-45E7-9004-FCCE282818AB}"/>
              </a:ext>
            </a:extLst>
          </p:cNvPr>
          <p:cNvSpPr>
            <a:spLocks noGrp="1"/>
          </p:cNvSpPr>
          <p:nvPr>
            <p:ph idx="1"/>
          </p:nvPr>
        </p:nvSpPr>
        <p:spPr>
          <a:xfrm>
            <a:off x="5183188" y="8995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1A717-A669-402A-A063-E5C1D65C53D3}"/>
              </a:ext>
            </a:extLst>
          </p:cNvPr>
          <p:cNvSpPr>
            <a:spLocks noGrp="1"/>
          </p:cNvSpPr>
          <p:nvPr>
            <p:ph type="body" sz="half" idx="2"/>
          </p:nvPr>
        </p:nvSpPr>
        <p:spPr>
          <a:xfrm>
            <a:off x="839788" y="19694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9C163EA1-FC18-4E72-B39F-B625A393B3E8}"/>
              </a:ext>
            </a:extLst>
          </p:cNvPr>
          <p:cNvSpPr>
            <a:spLocks noGrp="1"/>
          </p:cNvSpPr>
          <p:nvPr>
            <p:ph type="dt" sz="half" idx="10"/>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9" name="Footer Placeholder 4">
            <a:extLst>
              <a:ext uri="{FF2B5EF4-FFF2-40B4-BE49-F238E27FC236}">
                <a16:creationId xmlns:a16="http://schemas.microsoft.com/office/drawing/2014/main" id="{DF74F4AA-9699-4FAB-92FF-EC3D05D8E86A}"/>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a:extLst>
              <a:ext uri="{FF2B5EF4-FFF2-40B4-BE49-F238E27FC236}">
                <a16:creationId xmlns:a16="http://schemas.microsoft.com/office/drawing/2014/main" id="{6B19DAB2-B6E7-4E94-A342-B386463C1D35}"/>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5" name="Picture 4">
            <a:extLst>
              <a:ext uri="{FF2B5EF4-FFF2-40B4-BE49-F238E27FC236}">
                <a16:creationId xmlns:a16="http://schemas.microsoft.com/office/drawing/2014/main" id="{65ED78FF-8729-580D-8CF8-45B1D05DC3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6" name="Picture 2" descr="C:\Larry\CMPIC\Images\CMPIC_full_logo_trans04252011.tiff">
            <a:extLst>
              <a:ext uri="{FF2B5EF4-FFF2-40B4-BE49-F238E27FC236}">
                <a16:creationId xmlns:a16="http://schemas.microsoft.com/office/drawing/2014/main" id="{7DC20D82-105C-32D4-5F3C-A107830921F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6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18C1-EB9C-40E2-AEED-58BD363C0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47B411-3E82-4899-AA11-2F43E25DEF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9F0B4-9FB4-4780-B05F-C8E4DDC63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B223DA4B-FDF1-418F-A63A-CFF4ACBFC309}"/>
              </a:ext>
            </a:extLst>
          </p:cNvPr>
          <p:cNvSpPr>
            <a:spLocks noGrp="1"/>
          </p:cNvSpPr>
          <p:nvPr>
            <p:ph type="dt" sz="half" idx="10"/>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9" name="Footer Placeholder 4">
            <a:extLst>
              <a:ext uri="{FF2B5EF4-FFF2-40B4-BE49-F238E27FC236}">
                <a16:creationId xmlns:a16="http://schemas.microsoft.com/office/drawing/2014/main" id="{26B07086-169B-4F69-B070-059DBEB949B5}"/>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a:extLst>
              <a:ext uri="{FF2B5EF4-FFF2-40B4-BE49-F238E27FC236}">
                <a16:creationId xmlns:a16="http://schemas.microsoft.com/office/drawing/2014/main" id="{C26D947B-7BE7-4658-97D4-E085E7870A45}"/>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pic>
        <p:nvPicPr>
          <p:cNvPr id="5" name="Picture 4">
            <a:extLst>
              <a:ext uri="{FF2B5EF4-FFF2-40B4-BE49-F238E27FC236}">
                <a16:creationId xmlns:a16="http://schemas.microsoft.com/office/drawing/2014/main" id="{1D467284-22E8-8D8B-E4B1-11214549E2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9915" y="5820508"/>
            <a:ext cx="1207770" cy="631599"/>
          </a:xfrm>
          <a:prstGeom prst="rect">
            <a:avLst/>
          </a:prstGeom>
        </p:spPr>
      </p:pic>
      <p:pic>
        <p:nvPicPr>
          <p:cNvPr id="6" name="Picture 2" descr="C:\Larry\CMPIC\Images\CMPIC_full_logo_trans04252011.tiff">
            <a:extLst>
              <a:ext uri="{FF2B5EF4-FFF2-40B4-BE49-F238E27FC236}">
                <a16:creationId xmlns:a16="http://schemas.microsoft.com/office/drawing/2014/main" id="{A013440E-81C6-DA81-680B-AAE6EE3324D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24781" y="237392"/>
            <a:ext cx="1232903"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picture containing graphical user interface&#10;&#10;Description automatically generated">
            <a:extLst>
              <a:ext uri="{FF2B5EF4-FFF2-40B4-BE49-F238E27FC236}">
                <a16:creationId xmlns:a16="http://schemas.microsoft.com/office/drawing/2014/main" id="{967D8801-3B52-437C-AFAF-823D283108B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D1FC35E-C8D2-4A5D-AA45-79F237D2413B}"/>
              </a:ext>
            </a:extLst>
          </p:cNvPr>
          <p:cNvSpPr>
            <a:spLocks noGrp="1"/>
          </p:cNvSpPr>
          <p:nvPr>
            <p:ph type="title"/>
          </p:nvPr>
        </p:nvSpPr>
        <p:spPr>
          <a:xfrm>
            <a:off x="838200" y="1365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C2F65-C5E2-4684-8B2A-8FAB33CDBDDB}"/>
              </a:ext>
            </a:extLst>
          </p:cNvPr>
          <p:cNvSpPr>
            <a:spLocks noGrp="1"/>
          </p:cNvSpPr>
          <p:nvPr>
            <p:ph type="body" idx="1"/>
          </p:nvPr>
        </p:nvSpPr>
        <p:spPr>
          <a:xfrm>
            <a:off x="838200" y="1597025"/>
            <a:ext cx="10515600" cy="42234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ED663-AC2D-45D8-BB53-53039BA6CF12}"/>
              </a:ext>
            </a:extLst>
          </p:cNvPr>
          <p:cNvSpPr>
            <a:spLocks noGrp="1"/>
          </p:cNvSpPr>
          <p:nvPr>
            <p:ph type="dt" sz="half" idx="2"/>
          </p:nvPr>
        </p:nvSpPr>
        <p:spPr>
          <a:xfrm>
            <a:off x="3779958" y="6215673"/>
            <a:ext cx="1617785" cy="290635"/>
          </a:xfrm>
          <a:prstGeom prst="rect">
            <a:avLst/>
          </a:prstGeom>
        </p:spPr>
        <p:txBody>
          <a:bodyPr vert="horz" lIns="91440" tIns="45720" rIns="91440" bIns="45720" rtlCol="0" anchor="ctr"/>
          <a:lstStyle>
            <a:lvl1pPr algn="l">
              <a:defRPr sz="1200">
                <a:solidFill>
                  <a:schemeClr val="tx1">
                    <a:tint val="75000"/>
                  </a:schemeClr>
                </a:solidFill>
              </a:defRPr>
            </a:lvl1pPr>
          </a:lstStyle>
          <a:p>
            <a:fld id="{2F80EAA4-064A-492C-B011-C21C43F291C8}" type="datetimeFigureOut">
              <a:rPr lang="en-US" smtClean="0"/>
              <a:t>7/2/2025</a:t>
            </a:fld>
            <a:endParaRPr lang="en-US"/>
          </a:p>
        </p:txBody>
      </p:sp>
      <p:sp>
        <p:nvSpPr>
          <p:cNvPr id="5" name="Footer Placeholder 4">
            <a:extLst>
              <a:ext uri="{FF2B5EF4-FFF2-40B4-BE49-F238E27FC236}">
                <a16:creationId xmlns:a16="http://schemas.microsoft.com/office/drawing/2014/main" id="{B4065226-0A75-4762-BBC6-FA80807BA2D3}"/>
              </a:ext>
            </a:extLst>
          </p:cNvPr>
          <p:cNvSpPr>
            <a:spLocks noGrp="1"/>
          </p:cNvSpPr>
          <p:nvPr>
            <p:ph type="ftr" sz="quarter" idx="3"/>
          </p:nvPr>
        </p:nvSpPr>
        <p:spPr>
          <a:xfrm>
            <a:off x="5534758" y="6215673"/>
            <a:ext cx="3824654" cy="2906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C4B8216-B4DC-44AD-9D32-B32ED6373AB7}"/>
              </a:ext>
            </a:extLst>
          </p:cNvPr>
          <p:cNvSpPr>
            <a:spLocks noGrp="1"/>
          </p:cNvSpPr>
          <p:nvPr>
            <p:ph type="sldNum" sz="quarter" idx="4"/>
          </p:nvPr>
        </p:nvSpPr>
        <p:spPr>
          <a:xfrm>
            <a:off x="9522068" y="6215673"/>
            <a:ext cx="2284535" cy="290635"/>
          </a:xfrm>
          <a:prstGeom prst="rect">
            <a:avLst/>
          </a:prstGeom>
        </p:spPr>
        <p:txBody>
          <a:bodyPr vert="horz" lIns="91440" tIns="45720" rIns="91440" bIns="45720" rtlCol="0" anchor="ctr"/>
          <a:lstStyle>
            <a:lvl1pPr algn="r">
              <a:defRPr sz="1200">
                <a:solidFill>
                  <a:schemeClr val="tx1">
                    <a:tint val="75000"/>
                  </a:schemeClr>
                </a:solidFill>
              </a:defRPr>
            </a:lvl1pPr>
          </a:lstStyle>
          <a:p>
            <a:fld id="{740FE858-2C98-4883-BB3A-2D151FE1605C}" type="slidenum">
              <a:rPr lang="en-US" smtClean="0"/>
              <a:t>‹#›</a:t>
            </a:fld>
            <a:endParaRPr lang="en-US"/>
          </a:p>
        </p:txBody>
      </p:sp>
    </p:spTree>
    <p:extLst>
      <p:ext uri="{BB962C8B-B14F-4D97-AF65-F5344CB8AC3E}">
        <p14:creationId xmlns:p14="http://schemas.microsoft.com/office/powerpoint/2010/main" val="3628029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alesforce.com/service/what-is-customer-service/#:~:text=Customer%20service%20is%20the%20support,helps%20them%20have%20an%20easy%2C"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content.time.com/time/specials/packages/article/0,28804,2086680_2086683_2087684,00.html#:~:text=They%20advocate%20for%20a%20radical,regrouping%20multiple%20jobs%20into%20one."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ibm.com/topics/business-process-reengineering"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C5D4-CB49-DF5F-CA6E-A201DAD765B6}"/>
              </a:ext>
            </a:extLst>
          </p:cNvPr>
          <p:cNvSpPr>
            <a:spLocks noGrp="1"/>
          </p:cNvSpPr>
          <p:nvPr>
            <p:ph type="ctrTitle"/>
          </p:nvPr>
        </p:nvSpPr>
        <p:spPr/>
        <p:txBody>
          <a:bodyPr>
            <a:normAutofit fontScale="90000"/>
          </a:bodyPr>
          <a:lstStyle/>
          <a:p>
            <a:r>
              <a:rPr lang="en-US" sz="6000" dirty="0"/>
              <a:t>Course 17: Process CM - Configuration Management Transforming Business Processes</a:t>
            </a:r>
            <a:endParaRPr lang="en-US" dirty="0"/>
          </a:p>
        </p:txBody>
      </p:sp>
    </p:spTree>
    <p:extLst>
      <p:ext uri="{BB962C8B-B14F-4D97-AF65-F5344CB8AC3E}">
        <p14:creationId xmlns:p14="http://schemas.microsoft.com/office/powerpoint/2010/main" val="97867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C7C19-0365-BE3F-6A09-D83A5994EDB7}"/>
              </a:ext>
            </a:extLst>
          </p:cNvPr>
          <p:cNvPicPr>
            <a:picLocks noChangeAspect="1"/>
          </p:cNvPicPr>
          <p:nvPr/>
        </p:nvPicPr>
        <p:blipFill>
          <a:blip r:embed="rId2"/>
          <a:stretch>
            <a:fillRect/>
          </a:stretch>
        </p:blipFill>
        <p:spPr>
          <a:xfrm>
            <a:off x="3200412" y="1848678"/>
            <a:ext cx="5791176" cy="4156718"/>
          </a:xfrm>
          <a:prstGeom prst="rect">
            <a:avLst/>
          </a:prstGeom>
        </p:spPr>
      </p:pic>
      <p:sp>
        <p:nvSpPr>
          <p:cNvPr id="3" name="TextBox 2">
            <a:extLst>
              <a:ext uri="{FF2B5EF4-FFF2-40B4-BE49-F238E27FC236}">
                <a16:creationId xmlns:a16="http://schemas.microsoft.com/office/drawing/2014/main" id="{F38CDA7F-76F2-9EE3-60B0-9883BF95597C}"/>
              </a:ext>
            </a:extLst>
          </p:cNvPr>
          <p:cNvSpPr txBox="1"/>
          <p:nvPr/>
        </p:nvSpPr>
        <p:spPr>
          <a:xfrm>
            <a:off x="430696" y="1183824"/>
            <a:ext cx="11330607" cy="131112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pPr algn="ctr"/>
            <a:r>
              <a:rPr lang="en-US" dirty="0"/>
              <a:t>Section 1: Understanding and Analyzing Processes</a:t>
            </a:r>
          </a:p>
        </p:txBody>
      </p:sp>
    </p:spTree>
    <p:extLst>
      <p:ext uri="{BB962C8B-B14F-4D97-AF65-F5344CB8AC3E}">
        <p14:creationId xmlns:p14="http://schemas.microsoft.com/office/powerpoint/2010/main" val="1096551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100</a:t>
            </a:fld>
            <a:endParaRPr lang="en-US" dirty="0"/>
          </a:p>
        </p:txBody>
      </p:sp>
    </p:spTree>
    <p:extLst>
      <p:ext uri="{BB962C8B-B14F-4D97-AF65-F5344CB8AC3E}">
        <p14:creationId xmlns:p14="http://schemas.microsoft.com/office/powerpoint/2010/main" val="2622774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C7C19-0365-BE3F-6A09-D83A5994EDB7}"/>
              </a:ext>
            </a:extLst>
          </p:cNvPr>
          <p:cNvPicPr>
            <a:picLocks noChangeAspect="1"/>
          </p:cNvPicPr>
          <p:nvPr/>
        </p:nvPicPr>
        <p:blipFill>
          <a:blip r:embed="rId3"/>
          <a:stretch>
            <a:fillRect/>
          </a:stretch>
        </p:blipFill>
        <p:spPr>
          <a:xfrm>
            <a:off x="3200412" y="1848678"/>
            <a:ext cx="5791176" cy="4156718"/>
          </a:xfrm>
          <a:prstGeom prst="rect">
            <a:avLst/>
          </a:prstGeom>
        </p:spPr>
      </p:pic>
      <p:sp>
        <p:nvSpPr>
          <p:cNvPr id="3" name="TextBox 2">
            <a:extLst>
              <a:ext uri="{FF2B5EF4-FFF2-40B4-BE49-F238E27FC236}">
                <a16:creationId xmlns:a16="http://schemas.microsoft.com/office/drawing/2014/main" id="{F38CDA7F-76F2-9EE3-60B0-9883BF95597C}"/>
              </a:ext>
            </a:extLst>
          </p:cNvPr>
          <p:cNvSpPr txBox="1"/>
          <p:nvPr/>
        </p:nvSpPr>
        <p:spPr>
          <a:xfrm>
            <a:off x="430696" y="299245"/>
            <a:ext cx="11330607" cy="131112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pPr algn="ctr"/>
            <a:r>
              <a:rPr lang="en-US" dirty="0"/>
              <a:t>Section 2: </a:t>
            </a:r>
            <a:r>
              <a:rPr lang="en-US" sz="4400" dirty="0">
                <a:effectLst/>
                <a:ea typeface="Times New Roman" panose="02020603050405020304" pitchFamily="18" charset="0"/>
              </a:rPr>
              <a:t>Redesigning and Implementing Processes</a:t>
            </a:r>
            <a:br>
              <a:rPr lang="en-US" sz="8000" dirty="0"/>
            </a:br>
            <a:endParaRPr lang="en-US" dirty="0"/>
          </a:p>
        </p:txBody>
      </p:sp>
    </p:spTree>
    <p:extLst>
      <p:ext uri="{BB962C8B-B14F-4D97-AF65-F5344CB8AC3E}">
        <p14:creationId xmlns:p14="http://schemas.microsoft.com/office/powerpoint/2010/main" val="5028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10</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Preparing for Change</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102</a:t>
            </a:fld>
            <a:endParaRPr lang="en-US" dirty="0"/>
          </a:p>
        </p:txBody>
      </p:sp>
    </p:spTree>
    <p:extLst>
      <p:ext uri="{BB962C8B-B14F-4D97-AF65-F5344CB8AC3E}">
        <p14:creationId xmlns:p14="http://schemas.microsoft.com/office/powerpoint/2010/main" val="985789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10.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Change management principles </a:t>
            </a:r>
          </a:p>
          <a:p>
            <a:r>
              <a:rPr lang="en-US" kern="100" dirty="0">
                <a:effectLst/>
                <a:ea typeface="Times New Roman" panose="02020603050405020304" pitchFamily="18" charset="0"/>
              </a:rPr>
              <a:t>Building a case for BPR within the organization </a:t>
            </a:r>
          </a:p>
          <a:p>
            <a:r>
              <a:rPr lang="en-US" kern="100" dirty="0">
                <a:effectLst/>
                <a:ea typeface="Times New Roman" panose="02020603050405020304" pitchFamily="18" charset="0"/>
              </a:rPr>
              <a:t>Engaging stakeholders and managing resistance </a:t>
            </a:r>
          </a:p>
          <a:p>
            <a:pPr marL="0" indent="0">
              <a:buNone/>
            </a:pP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103</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5237230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0350-2F2E-D503-67B3-D100973ED4A7}"/>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Change Management Principles</a:t>
            </a:r>
            <a:br>
              <a:rPr lang="en-US" dirty="0"/>
            </a:br>
            <a:br>
              <a:rPr lang="en-US" dirty="0"/>
            </a:br>
            <a:endParaRPr lang="en-US" dirty="0"/>
          </a:p>
        </p:txBody>
      </p:sp>
      <p:sp>
        <p:nvSpPr>
          <p:cNvPr id="3" name="Content Placeholder 2">
            <a:extLst>
              <a:ext uri="{FF2B5EF4-FFF2-40B4-BE49-F238E27FC236}">
                <a16:creationId xmlns:a16="http://schemas.microsoft.com/office/drawing/2014/main" id="{12EBB87A-76AB-3E54-D35D-CF7913A66292}"/>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Understanding the Need for Change </a:t>
            </a:r>
          </a:p>
          <a:p>
            <a:pPr marL="285750" indent="-285750">
              <a:spcBef>
                <a:spcPts val="600"/>
              </a:spcBef>
            </a:pPr>
            <a:r>
              <a:rPr lang="en-US"/>
              <a:t>Creating a Shared Vision </a:t>
            </a:r>
          </a:p>
          <a:p>
            <a:pPr marL="285750" indent="-285750">
              <a:spcBef>
                <a:spcPts val="600"/>
              </a:spcBef>
            </a:pPr>
            <a:r>
              <a:rPr lang="en-US"/>
              <a:t>Effective Communication </a:t>
            </a:r>
          </a:p>
          <a:p>
            <a:pPr marL="285750" indent="-285750">
              <a:spcBef>
                <a:spcPts val="600"/>
              </a:spcBef>
            </a:pPr>
            <a:r>
              <a:rPr lang="en-US"/>
              <a:t>Stakeholder Engagement </a:t>
            </a:r>
          </a:p>
          <a:p>
            <a:pPr marL="285750" indent="-285750">
              <a:spcBef>
                <a:spcPts val="600"/>
              </a:spcBef>
            </a:pPr>
            <a:r>
              <a:rPr lang="en-US"/>
              <a:t>Training and Support</a:t>
            </a:r>
          </a:p>
          <a:p>
            <a:pPr marL="285750" indent="-285750">
              <a:spcBef>
                <a:spcPts val="600"/>
              </a:spcBef>
            </a:pPr>
            <a:r>
              <a:rPr lang="en-US"/>
              <a:t>Managing Resistance</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552D58BA-1839-CA44-A03B-77790F0FFA7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104</a:t>
            </a:fld>
            <a:endParaRPr lang="en-US" dirty="0"/>
          </a:p>
        </p:txBody>
      </p:sp>
    </p:spTree>
    <p:extLst>
      <p:ext uri="{BB962C8B-B14F-4D97-AF65-F5344CB8AC3E}">
        <p14:creationId xmlns:p14="http://schemas.microsoft.com/office/powerpoint/2010/main" val="38969586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960B-D361-051E-1263-FD0F9041AD8B}"/>
              </a:ext>
            </a:extLst>
          </p:cNvPr>
          <p:cNvSpPr txBox="1">
            <a:spLocks/>
          </p:cNvSpPr>
          <p:nvPr/>
        </p:nvSpPr>
        <p:spPr>
          <a:xfrm>
            <a:off x="838200" y="136525"/>
            <a:ext cx="9896061"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Building a Case for BPR within the Organization</a:t>
            </a:r>
          </a:p>
        </p:txBody>
      </p:sp>
      <p:sp>
        <p:nvSpPr>
          <p:cNvPr id="3" name="Content Placeholder 2">
            <a:extLst>
              <a:ext uri="{FF2B5EF4-FFF2-40B4-BE49-F238E27FC236}">
                <a16:creationId xmlns:a16="http://schemas.microsoft.com/office/drawing/2014/main" id="{60AA53CC-A0F8-83C8-1524-5639EE5935FA}"/>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Identify Pain Points and Inefficiencies: </a:t>
            </a:r>
          </a:p>
          <a:p>
            <a:pPr marL="285750" indent="-285750">
              <a:spcBef>
                <a:spcPts val="600"/>
              </a:spcBef>
            </a:pPr>
            <a:r>
              <a:rPr lang="en-US"/>
              <a:t>Highlight Cost Savings and ROI </a:t>
            </a:r>
          </a:p>
          <a:p>
            <a:pPr marL="285750" indent="-285750">
              <a:spcBef>
                <a:spcPts val="600"/>
              </a:spcBef>
            </a:pPr>
            <a:r>
              <a:rPr lang="en-US"/>
              <a:t>Emphasize Customer Satisfaction </a:t>
            </a:r>
          </a:p>
          <a:p>
            <a:pPr marL="285750" indent="-285750">
              <a:spcBef>
                <a:spcPts val="600"/>
              </a:spcBef>
            </a:pPr>
            <a:r>
              <a:rPr lang="en-US"/>
              <a:t>Showcase Competitive Advantage </a:t>
            </a:r>
          </a:p>
          <a:p>
            <a:pPr marL="285750" indent="-285750">
              <a:spcBef>
                <a:spcPts val="600"/>
              </a:spcBef>
            </a:pPr>
            <a:r>
              <a:rPr lang="en-US"/>
              <a:t>Address Employee Concerns </a:t>
            </a:r>
          </a:p>
          <a:p>
            <a:pPr marL="285750" indent="-285750">
              <a:spcBef>
                <a:spcPts val="600"/>
              </a:spcBef>
            </a:pPr>
            <a:r>
              <a:rPr lang="en-US"/>
              <a:t>Secure Executive Sponsorship</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B960B7CF-6FD9-9ECC-8E95-EBF6B517602F}"/>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105</a:t>
            </a:fld>
            <a:endParaRPr lang="en-US" dirty="0"/>
          </a:p>
        </p:txBody>
      </p:sp>
    </p:spTree>
    <p:extLst>
      <p:ext uri="{BB962C8B-B14F-4D97-AF65-F5344CB8AC3E}">
        <p14:creationId xmlns:p14="http://schemas.microsoft.com/office/powerpoint/2010/main" val="3037164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3F5-6636-D59C-7A43-2630596A7108}"/>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Engaging Stakeholders and Managing Resistance</a:t>
            </a:r>
          </a:p>
        </p:txBody>
      </p:sp>
      <p:sp>
        <p:nvSpPr>
          <p:cNvPr id="3" name="Content Placeholder 2">
            <a:extLst>
              <a:ext uri="{FF2B5EF4-FFF2-40B4-BE49-F238E27FC236}">
                <a16:creationId xmlns:a16="http://schemas.microsoft.com/office/drawing/2014/main" id="{D259B11D-A414-A33F-1EA6-5BCBBCF43C98}"/>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Identify Stakeholders </a:t>
            </a:r>
          </a:p>
          <a:p>
            <a:pPr marL="285750" indent="-285750">
              <a:spcBef>
                <a:spcPts val="600"/>
              </a:spcBef>
            </a:pPr>
            <a:r>
              <a:rPr lang="en-US"/>
              <a:t>Communicate Effectively </a:t>
            </a:r>
          </a:p>
          <a:p>
            <a:pPr marL="285750" indent="-285750">
              <a:spcBef>
                <a:spcPts val="600"/>
              </a:spcBef>
            </a:pPr>
            <a:r>
              <a:rPr lang="en-US"/>
              <a:t>Build Relationships </a:t>
            </a:r>
          </a:p>
          <a:p>
            <a:pPr marL="285750" indent="-285750">
              <a:spcBef>
                <a:spcPts val="600"/>
              </a:spcBef>
            </a:pPr>
            <a:r>
              <a:rPr lang="en-US"/>
              <a:t>Involve Stakeholders </a:t>
            </a:r>
          </a:p>
          <a:p>
            <a:pPr marL="285750" indent="-285750">
              <a:spcBef>
                <a:spcPts val="600"/>
              </a:spcBef>
            </a:pPr>
            <a:r>
              <a:rPr lang="en-US"/>
              <a:t>Address Employee Concerns </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433EDE08-AAF2-59A7-D612-383E25E8D48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106</a:t>
            </a:fld>
            <a:endParaRPr lang="en-US" dirty="0"/>
          </a:p>
        </p:txBody>
      </p:sp>
    </p:spTree>
    <p:extLst>
      <p:ext uri="{BB962C8B-B14F-4D97-AF65-F5344CB8AC3E}">
        <p14:creationId xmlns:p14="http://schemas.microsoft.com/office/powerpoint/2010/main" val="25753263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107</a:t>
            </a:fld>
            <a:endParaRPr lang="en-US" dirty="0"/>
          </a:p>
        </p:txBody>
      </p:sp>
    </p:spTree>
    <p:extLst>
      <p:ext uri="{BB962C8B-B14F-4D97-AF65-F5344CB8AC3E}">
        <p14:creationId xmlns:p14="http://schemas.microsoft.com/office/powerpoint/2010/main" val="4262986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11</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Redesigning Processes for Improvement</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108</a:t>
            </a:fld>
            <a:endParaRPr lang="en-US" dirty="0"/>
          </a:p>
        </p:txBody>
      </p:sp>
    </p:spTree>
    <p:extLst>
      <p:ext uri="{BB962C8B-B14F-4D97-AF65-F5344CB8AC3E}">
        <p14:creationId xmlns:p14="http://schemas.microsoft.com/office/powerpoint/2010/main" val="40148929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11.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Principles of Effective Process Redesign </a:t>
            </a:r>
          </a:p>
          <a:p>
            <a:r>
              <a:rPr lang="en-US" kern="100" dirty="0">
                <a:effectLst/>
                <a:ea typeface="Times New Roman" panose="02020603050405020304" pitchFamily="18" charset="0"/>
              </a:rPr>
              <a:t>Customer-Centricity </a:t>
            </a:r>
          </a:p>
          <a:p>
            <a:r>
              <a:rPr lang="en-US" kern="100" dirty="0">
                <a:effectLst/>
                <a:ea typeface="Times New Roman" panose="02020603050405020304" pitchFamily="18" charset="0"/>
              </a:rPr>
              <a:t>Value Stream Focus</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Cross-Functional Collaboration</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Data-Driven Decision Making</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Continuous Improvement Mindset</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Technology Enablement</a:t>
            </a:r>
          </a:p>
          <a:p>
            <a:r>
              <a:rPr lang="en-US" sz="2200" dirty="0"/>
              <a:t>Key Points</a:t>
            </a:r>
          </a:p>
          <a:p>
            <a:r>
              <a:rPr lang="en-US" sz="2200" dirty="0">
                <a:solidFill>
                  <a:srgbClr val="00B0F0"/>
                </a:solidFill>
              </a:rPr>
              <a:t>Workshop</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109</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318140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a:t>
            </a:r>
            <a:br>
              <a:rPr lang="en-US" sz="6900" b="1" dirty="0">
                <a:latin typeface="Arial" panose="020B0604020202020204" pitchFamily="34" charset="0"/>
                <a:cs typeface="Arial" panose="020B0604020202020204" pitchFamily="34" charset="0"/>
              </a:rPr>
            </a:br>
            <a:br>
              <a:rPr lang="en-US" sz="4000" dirty="0"/>
            </a:br>
            <a:br>
              <a:rPr lang="en-US" sz="4000" dirty="0"/>
            </a:br>
            <a:r>
              <a:rPr lang="en-US" sz="16000" dirty="0">
                <a:latin typeface="Arial" panose="020B0604020202020204" pitchFamily="34" charset="0"/>
                <a:ea typeface="Times New Roman" panose="02020603050405020304" pitchFamily="18" charset="0"/>
                <a:cs typeface="Arial" panose="020B0604020202020204" pitchFamily="34" charset="0"/>
              </a:rPr>
              <a:t>Introduction to Process Configuration Management (ProCM)</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7" name="Slide Number Placeholder 8">
            <a:extLst>
              <a:ext uri="{FF2B5EF4-FFF2-40B4-BE49-F238E27FC236}">
                <a16:creationId xmlns:a16="http://schemas.microsoft.com/office/drawing/2014/main" id="{96965501-D022-957D-E09D-0B74F8884B8D}"/>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11</a:t>
            </a:fld>
            <a:endParaRPr lang="en-US" dirty="0"/>
          </a:p>
        </p:txBody>
      </p:sp>
      <p:sp>
        <p:nvSpPr>
          <p:cNvPr id="8" name="Rectangle 7">
            <a:extLst>
              <a:ext uri="{FF2B5EF4-FFF2-40B4-BE49-F238E27FC236}">
                <a16:creationId xmlns:a16="http://schemas.microsoft.com/office/drawing/2014/main" id="{6C38743A-1586-54D4-C1E6-F035D28E455D}"/>
              </a:ext>
            </a:extLst>
          </p:cNvPr>
          <p:cNvSpPr/>
          <p:nvPr/>
        </p:nvSpPr>
        <p:spPr>
          <a:xfrm>
            <a:off x="944880" y="3962400"/>
            <a:ext cx="10302240" cy="154432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Configuration Management</a:t>
            </a:r>
          </a:p>
        </p:txBody>
      </p:sp>
      <p:sp>
        <p:nvSpPr>
          <p:cNvPr id="9" name="Rectangle: Rounded Corners 8">
            <a:extLst>
              <a:ext uri="{FF2B5EF4-FFF2-40B4-BE49-F238E27FC236}">
                <a16:creationId xmlns:a16="http://schemas.microsoft.com/office/drawing/2014/main" id="{2DC228C6-4AD5-FB44-ACC4-B00F0F57E8FD}"/>
              </a:ext>
            </a:extLst>
          </p:cNvPr>
          <p:cNvSpPr/>
          <p:nvPr/>
        </p:nvSpPr>
        <p:spPr>
          <a:xfrm>
            <a:off x="1124712" y="4468152"/>
            <a:ext cx="1838960"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Planning &amp; Management</a:t>
            </a:r>
          </a:p>
        </p:txBody>
      </p:sp>
      <p:sp>
        <p:nvSpPr>
          <p:cNvPr id="12" name="Rectangle: Rounded Corners 11">
            <a:extLst>
              <a:ext uri="{FF2B5EF4-FFF2-40B4-BE49-F238E27FC236}">
                <a16:creationId xmlns:a16="http://schemas.microsoft.com/office/drawing/2014/main" id="{8C904A60-3A69-98D3-6D96-25882E318361}"/>
              </a:ext>
            </a:extLst>
          </p:cNvPr>
          <p:cNvSpPr/>
          <p:nvPr/>
        </p:nvSpPr>
        <p:spPr>
          <a:xfrm>
            <a:off x="3156712" y="4468152"/>
            <a:ext cx="1838960" cy="91440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Identification</a:t>
            </a:r>
          </a:p>
        </p:txBody>
      </p:sp>
      <p:sp>
        <p:nvSpPr>
          <p:cNvPr id="13" name="Rectangle: Rounded Corners 12">
            <a:extLst>
              <a:ext uri="{FF2B5EF4-FFF2-40B4-BE49-F238E27FC236}">
                <a16:creationId xmlns:a16="http://schemas.microsoft.com/office/drawing/2014/main" id="{D37871E5-097C-B441-19C6-FA916003C94F}"/>
              </a:ext>
            </a:extLst>
          </p:cNvPr>
          <p:cNvSpPr/>
          <p:nvPr/>
        </p:nvSpPr>
        <p:spPr>
          <a:xfrm>
            <a:off x="5188712" y="4447832"/>
            <a:ext cx="1838960" cy="914400"/>
          </a:xfrm>
          <a:prstGeom prst="roundRect">
            <a:avLst/>
          </a:prstGeom>
          <a:solidFill>
            <a:srgbClr val="FF7D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Change Management</a:t>
            </a:r>
          </a:p>
        </p:txBody>
      </p:sp>
      <p:sp>
        <p:nvSpPr>
          <p:cNvPr id="14" name="Rectangle: Rounded Corners 13">
            <a:extLst>
              <a:ext uri="{FF2B5EF4-FFF2-40B4-BE49-F238E27FC236}">
                <a16:creationId xmlns:a16="http://schemas.microsoft.com/office/drawing/2014/main" id="{81E31A33-D90C-3525-2589-2AB3C3907497}"/>
              </a:ext>
            </a:extLst>
          </p:cNvPr>
          <p:cNvSpPr/>
          <p:nvPr/>
        </p:nvSpPr>
        <p:spPr>
          <a:xfrm>
            <a:off x="7220712" y="4447832"/>
            <a:ext cx="1838960" cy="9144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Status Accounting</a:t>
            </a:r>
          </a:p>
        </p:txBody>
      </p:sp>
      <p:sp>
        <p:nvSpPr>
          <p:cNvPr id="15" name="Rectangle: Rounded Corners 14">
            <a:extLst>
              <a:ext uri="{FF2B5EF4-FFF2-40B4-BE49-F238E27FC236}">
                <a16:creationId xmlns:a16="http://schemas.microsoft.com/office/drawing/2014/main" id="{0019803C-0158-95CF-7CCC-235E8426779A}"/>
              </a:ext>
            </a:extLst>
          </p:cNvPr>
          <p:cNvSpPr/>
          <p:nvPr/>
        </p:nvSpPr>
        <p:spPr>
          <a:xfrm>
            <a:off x="9252712" y="4447832"/>
            <a:ext cx="1838960" cy="9144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Verification &amp; Audit</a:t>
            </a:r>
          </a:p>
        </p:txBody>
      </p:sp>
    </p:spTree>
    <p:extLst>
      <p:ext uri="{BB962C8B-B14F-4D97-AF65-F5344CB8AC3E}">
        <p14:creationId xmlns:p14="http://schemas.microsoft.com/office/powerpoint/2010/main" val="21239051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833B-0996-C3CB-6094-80AE52D206DD}"/>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Principles of Effective Process Redesign</a:t>
            </a:r>
          </a:p>
        </p:txBody>
      </p:sp>
      <p:sp>
        <p:nvSpPr>
          <p:cNvPr id="3" name="Content Placeholder 2">
            <a:extLst>
              <a:ext uri="{FF2B5EF4-FFF2-40B4-BE49-F238E27FC236}">
                <a16:creationId xmlns:a16="http://schemas.microsoft.com/office/drawing/2014/main" id="{6ECDB385-4D11-C97D-2342-B561AE798307}"/>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Customer-Centricity </a:t>
            </a:r>
          </a:p>
          <a:p>
            <a:pPr marL="285750" indent="-285750">
              <a:spcBef>
                <a:spcPts val="600"/>
              </a:spcBef>
            </a:pPr>
            <a:r>
              <a:rPr lang="en-US"/>
              <a:t>Value Stream Focus </a:t>
            </a:r>
          </a:p>
          <a:p>
            <a:pPr marL="285750" indent="-285750">
              <a:spcBef>
                <a:spcPts val="600"/>
              </a:spcBef>
            </a:pPr>
            <a:r>
              <a:rPr lang="en-US"/>
              <a:t>Cross-Functional Collaboration </a:t>
            </a:r>
          </a:p>
          <a:p>
            <a:pPr marL="285750" indent="-285750">
              <a:spcBef>
                <a:spcPts val="600"/>
              </a:spcBef>
            </a:pPr>
            <a:r>
              <a:rPr lang="en-US"/>
              <a:t>Data-Driven Decision Making </a:t>
            </a:r>
          </a:p>
          <a:p>
            <a:pPr marL="285750" indent="-285750">
              <a:spcBef>
                <a:spcPts val="600"/>
              </a:spcBef>
            </a:pPr>
            <a:r>
              <a:rPr lang="en-US"/>
              <a:t>Continuous Improvement Mindset</a:t>
            </a:r>
          </a:p>
          <a:p>
            <a:pPr marL="285750" indent="-285750">
              <a:spcBef>
                <a:spcPts val="600"/>
              </a:spcBef>
            </a:pPr>
            <a:r>
              <a:rPr lang="en-US"/>
              <a:t>Technology Enablement</a:t>
            </a:r>
            <a:endParaRPr lang="en-US" dirty="0"/>
          </a:p>
        </p:txBody>
      </p:sp>
      <p:sp>
        <p:nvSpPr>
          <p:cNvPr id="4" name="Slide Number Placeholder 3">
            <a:extLst>
              <a:ext uri="{FF2B5EF4-FFF2-40B4-BE49-F238E27FC236}">
                <a16:creationId xmlns:a16="http://schemas.microsoft.com/office/drawing/2014/main" id="{8B5047FC-D2DE-1E6F-87DB-A34F7EC92D0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110</a:t>
            </a:fld>
            <a:endParaRPr lang="en-US" dirty="0"/>
          </a:p>
        </p:txBody>
      </p:sp>
    </p:spTree>
    <p:extLst>
      <p:ext uri="{BB962C8B-B14F-4D97-AF65-F5344CB8AC3E}">
        <p14:creationId xmlns:p14="http://schemas.microsoft.com/office/powerpoint/2010/main" val="36474103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CB58-5BD9-2306-F9BE-3BD04D387335}"/>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Customer-Centricity</a:t>
            </a:r>
          </a:p>
        </p:txBody>
      </p:sp>
      <p:sp>
        <p:nvSpPr>
          <p:cNvPr id="3" name="Content Placeholder 2">
            <a:extLst>
              <a:ext uri="{FF2B5EF4-FFF2-40B4-BE49-F238E27FC236}">
                <a16:creationId xmlns:a16="http://schemas.microsoft.com/office/drawing/2014/main" id="{43A4285A-7464-9E96-14D3-CBF8A379914E}"/>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Prioritize the Customer </a:t>
            </a:r>
          </a:p>
          <a:p>
            <a:pPr marL="285750" indent="-285750">
              <a:spcBef>
                <a:spcPts val="600"/>
              </a:spcBef>
            </a:pPr>
            <a:r>
              <a:rPr lang="en-US"/>
              <a:t>Focus on Customer Experience </a:t>
            </a:r>
          </a:p>
          <a:p>
            <a:pPr marL="285750" indent="-285750">
              <a:spcBef>
                <a:spcPts val="600"/>
              </a:spcBef>
            </a:pPr>
            <a:r>
              <a:rPr lang="en-US"/>
              <a:t>Build Strong Relationships </a:t>
            </a:r>
          </a:p>
          <a:p>
            <a:pPr marL="285750" indent="-285750">
              <a:spcBef>
                <a:spcPts val="600"/>
              </a:spcBef>
            </a:pPr>
            <a:r>
              <a:rPr lang="en-US"/>
              <a:t>Gather and Utilize Customer Feedback </a:t>
            </a:r>
          </a:p>
          <a:p>
            <a:pPr marL="285750" indent="-285750">
              <a:spcBef>
                <a:spcPts val="600"/>
              </a:spcBef>
            </a:pPr>
            <a:r>
              <a:rPr lang="en-US"/>
              <a:t>Empower Employees </a:t>
            </a:r>
          </a:p>
          <a:p>
            <a:pPr marL="285750" indent="-285750">
              <a:spcBef>
                <a:spcPts val="600"/>
              </a:spcBef>
            </a:pPr>
            <a:r>
              <a:rPr lang="en-US"/>
              <a:t>Measure and Track Customer Satisfaction</a:t>
            </a:r>
            <a:endParaRPr lang="en-US" dirty="0"/>
          </a:p>
        </p:txBody>
      </p:sp>
      <p:sp>
        <p:nvSpPr>
          <p:cNvPr id="4" name="Slide Number Placeholder 3">
            <a:extLst>
              <a:ext uri="{FF2B5EF4-FFF2-40B4-BE49-F238E27FC236}">
                <a16:creationId xmlns:a16="http://schemas.microsoft.com/office/drawing/2014/main" id="{D580A910-D5C4-AD77-3907-21C8902BDB0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111</a:t>
            </a:fld>
            <a:endParaRPr lang="en-US" dirty="0"/>
          </a:p>
        </p:txBody>
      </p:sp>
    </p:spTree>
    <p:extLst>
      <p:ext uri="{BB962C8B-B14F-4D97-AF65-F5344CB8AC3E}">
        <p14:creationId xmlns:p14="http://schemas.microsoft.com/office/powerpoint/2010/main" val="596288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577E-7963-09B4-7507-77F39675F96A}"/>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Value Stream Focus</a:t>
            </a:r>
          </a:p>
        </p:txBody>
      </p:sp>
      <p:sp>
        <p:nvSpPr>
          <p:cNvPr id="3" name="Content Placeholder 2">
            <a:extLst>
              <a:ext uri="{FF2B5EF4-FFF2-40B4-BE49-F238E27FC236}">
                <a16:creationId xmlns:a16="http://schemas.microsoft.com/office/drawing/2014/main" id="{37AE97B8-8DE6-148C-8A06-76BE664978CD}"/>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Understanding the Value Stream </a:t>
            </a:r>
          </a:p>
          <a:p>
            <a:pPr marL="285750" indent="-285750">
              <a:spcBef>
                <a:spcPts val="600"/>
              </a:spcBef>
            </a:pPr>
            <a:r>
              <a:rPr lang="en-US"/>
              <a:t>Identifying Value-Adding Activities</a:t>
            </a:r>
          </a:p>
          <a:p>
            <a:pPr marL="285750" indent="-285750">
              <a:spcBef>
                <a:spcPts val="600"/>
              </a:spcBef>
            </a:pPr>
            <a:r>
              <a:rPr lang="en-US"/>
              <a:t>Eliminating Waste (Muda) </a:t>
            </a:r>
          </a:p>
          <a:p>
            <a:pPr marL="285750" indent="-285750">
              <a:spcBef>
                <a:spcPts val="600"/>
              </a:spcBef>
            </a:pPr>
            <a:r>
              <a:rPr lang="en-US"/>
              <a:t>Flow Optimization </a:t>
            </a:r>
          </a:p>
          <a:p>
            <a:pPr marL="285750" indent="-285750">
              <a:spcBef>
                <a:spcPts val="600"/>
              </a:spcBef>
            </a:pPr>
            <a:r>
              <a:rPr lang="en-US"/>
              <a:t>Gather and Utilize Customer Feedback </a:t>
            </a:r>
          </a:p>
          <a:p>
            <a:pPr marL="285750" indent="-285750">
              <a:spcBef>
                <a:spcPts val="600"/>
              </a:spcBef>
            </a:pPr>
            <a:r>
              <a:rPr lang="en-US"/>
              <a:t>Customer-Centric Approach </a:t>
            </a:r>
          </a:p>
          <a:p>
            <a:pPr marL="285750" indent="-285750">
              <a:spcBef>
                <a:spcPts val="600"/>
              </a:spcBef>
            </a:pPr>
            <a:r>
              <a:rPr lang="en-US"/>
              <a:t>Continuous Improvement</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6F53EF54-B42A-E6FF-A956-50B6B387CEE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112</a:t>
            </a:fld>
            <a:endParaRPr lang="en-US" dirty="0"/>
          </a:p>
        </p:txBody>
      </p:sp>
    </p:spTree>
    <p:extLst>
      <p:ext uri="{BB962C8B-B14F-4D97-AF65-F5344CB8AC3E}">
        <p14:creationId xmlns:p14="http://schemas.microsoft.com/office/powerpoint/2010/main" val="13191223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6C7C-368F-1908-AC92-A49B8228384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Cross-Functional Collaboration</a:t>
            </a:r>
          </a:p>
        </p:txBody>
      </p:sp>
      <p:sp>
        <p:nvSpPr>
          <p:cNvPr id="3" name="Content Placeholder 2">
            <a:extLst>
              <a:ext uri="{FF2B5EF4-FFF2-40B4-BE49-F238E27FC236}">
                <a16:creationId xmlns:a16="http://schemas.microsoft.com/office/drawing/2014/main" id="{7347C0A5-3EB3-5EA0-6EA2-41A655375C63}"/>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Breaks down Silos </a:t>
            </a:r>
          </a:p>
          <a:p>
            <a:pPr marL="285750" indent="-285750">
              <a:spcBef>
                <a:spcPts val="600"/>
              </a:spcBef>
            </a:pPr>
            <a:r>
              <a:rPr lang="en-US"/>
              <a:t>Fosters Innovation </a:t>
            </a:r>
          </a:p>
          <a:p>
            <a:pPr marL="285750" indent="-285750">
              <a:spcBef>
                <a:spcPts val="600"/>
              </a:spcBef>
            </a:pPr>
            <a:r>
              <a:rPr lang="en-US"/>
              <a:t>Enhances Communication and Understanding </a:t>
            </a:r>
          </a:p>
          <a:p>
            <a:pPr marL="285750" indent="-285750">
              <a:spcBef>
                <a:spcPts val="600"/>
              </a:spcBef>
            </a:pPr>
            <a:r>
              <a:rPr lang="en-US"/>
              <a:t>Increases Employee Engagement </a:t>
            </a:r>
          </a:p>
          <a:p>
            <a:pPr marL="285750" indent="-285750">
              <a:spcBef>
                <a:spcPts val="600"/>
              </a:spcBef>
            </a:pPr>
            <a:r>
              <a:rPr lang="en-US"/>
              <a:t>Improves Problem-Solving </a:t>
            </a:r>
          </a:p>
          <a:p>
            <a:pPr marL="285750" indent="-285750">
              <a:spcBef>
                <a:spcPts val="600"/>
              </a:spcBef>
            </a:pPr>
            <a:r>
              <a:rPr lang="en-US"/>
              <a:t>Accelerates Decision-Making</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3DBCB29E-670B-977B-5D68-B19EB0A3285D}"/>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113</a:t>
            </a:fld>
            <a:endParaRPr lang="en-US" dirty="0"/>
          </a:p>
        </p:txBody>
      </p:sp>
    </p:spTree>
    <p:extLst>
      <p:ext uri="{BB962C8B-B14F-4D97-AF65-F5344CB8AC3E}">
        <p14:creationId xmlns:p14="http://schemas.microsoft.com/office/powerpoint/2010/main" val="754949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70D6-743F-1A6C-6EE3-E235B9ACAC55}"/>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Data-Driven Decision Making</a:t>
            </a:r>
          </a:p>
        </p:txBody>
      </p:sp>
      <p:sp>
        <p:nvSpPr>
          <p:cNvPr id="3" name="Content Placeholder 2">
            <a:extLst>
              <a:ext uri="{FF2B5EF4-FFF2-40B4-BE49-F238E27FC236}">
                <a16:creationId xmlns:a16="http://schemas.microsoft.com/office/drawing/2014/main" id="{B13C2B2B-8741-488A-55EE-D464F4B9E60B}"/>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Reliance on Data</a:t>
            </a:r>
          </a:p>
          <a:p>
            <a:pPr marL="285750" indent="-285750">
              <a:spcBef>
                <a:spcPts val="600"/>
              </a:spcBef>
            </a:pPr>
            <a:r>
              <a:rPr lang="en-US"/>
              <a:t>Improved Accuracy</a:t>
            </a:r>
          </a:p>
          <a:p>
            <a:pPr marL="285750" indent="-285750">
              <a:spcBef>
                <a:spcPts val="600"/>
              </a:spcBef>
            </a:pPr>
            <a:r>
              <a:rPr lang="en-US"/>
              <a:t>Enhanced Objectivity</a:t>
            </a:r>
          </a:p>
          <a:p>
            <a:pPr marL="285750" indent="-285750">
              <a:spcBef>
                <a:spcPts val="600"/>
              </a:spcBef>
            </a:pPr>
            <a:r>
              <a:rPr lang="en-US"/>
              <a:t>Increased Efficiency</a:t>
            </a:r>
          </a:p>
          <a:p>
            <a:pPr marL="285750" indent="-285750">
              <a:spcBef>
                <a:spcPts val="600"/>
              </a:spcBef>
            </a:pPr>
            <a:r>
              <a:rPr lang="en-US"/>
              <a:t>Better Resource Allocation</a:t>
            </a:r>
          </a:p>
          <a:p>
            <a:pPr marL="285750" indent="-285750">
              <a:spcBef>
                <a:spcPts val="600"/>
              </a:spcBef>
            </a:pPr>
            <a:r>
              <a:rPr lang="en-US"/>
              <a:t>Competitive Advantage</a:t>
            </a:r>
            <a:endParaRPr lang="en-US" dirty="0"/>
          </a:p>
        </p:txBody>
      </p:sp>
      <p:sp>
        <p:nvSpPr>
          <p:cNvPr id="4" name="Slide Number Placeholder 3">
            <a:extLst>
              <a:ext uri="{FF2B5EF4-FFF2-40B4-BE49-F238E27FC236}">
                <a16:creationId xmlns:a16="http://schemas.microsoft.com/office/drawing/2014/main" id="{B57C0AC0-5428-4803-A7E1-7349946FA72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114</a:t>
            </a:fld>
            <a:endParaRPr lang="en-US" dirty="0"/>
          </a:p>
        </p:txBody>
      </p:sp>
    </p:spTree>
    <p:extLst>
      <p:ext uri="{BB962C8B-B14F-4D97-AF65-F5344CB8AC3E}">
        <p14:creationId xmlns:p14="http://schemas.microsoft.com/office/powerpoint/2010/main" val="42141521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4364-9596-CA4D-F74A-443BE8092232}"/>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Continuous Improvement Mindset</a:t>
            </a:r>
          </a:p>
        </p:txBody>
      </p:sp>
      <p:sp>
        <p:nvSpPr>
          <p:cNvPr id="3" name="Content Placeholder 2">
            <a:extLst>
              <a:ext uri="{FF2B5EF4-FFF2-40B4-BE49-F238E27FC236}">
                <a16:creationId xmlns:a16="http://schemas.microsoft.com/office/drawing/2014/main" id="{8AD73D19-26B4-33EF-0FF7-10BE6B25D0CB}"/>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Embrace Change </a:t>
            </a:r>
          </a:p>
          <a:p>
            <a:pPr marL="285750" indent="-285750">
              <a:spcBef>
                <a:spcPts val="600"/>
              </a:spcBef>
            </a:pPr>
            <a:r>
              <a:rPr lang="en-US"/>
              <a:t>Focus on Process </a:t>
            </a:r>
          </a:p>
          <a:p>
            <a:pPr marL="285750" indent="-285750">
              <a:spcBef>
                <a:spcPts val="600"/>
              </a:spcBef>
            </a:pPr>
            <a:r>
              <a:rPr lang="en-US"/>
              <a:t>Empowerment and Collaboration</a:t>
            </a:r>
          </a:p>
          <a:p>
            <a:pPr marL="285750" indent="-285750">
              <a:spcBef>
                <a:spcPts val="600"/>
              </a:spcBef>
            </a:pPr>
            <a:r>
              <a:rPr lang="en-US"/>
              <a:t>Data-Driven Decision Making </a:t>
            </a:r>
          </a:p>
          <a:p>
            <a:pPr marL="285750" indent="-285750">
              <a:spcBef>
                <a:spcPts val="600"/>
              </a:spcBef>
            </a:pPr>
            <a:r>
              <a:rPr lang="en-US"/>
              <a:t>Learning from Failure </a:t>
            </a:r>
          </a:p>
          <a:p>
            <a:pPr marL="285750" indent="-285750">
              <a:spcBef>
                <a:spcPts val="600"/>
              </a:spcBef>
            </a:pPr>
            <a:r>
              <a:rPr lang="en-US"/>
              <a:t>Long-Term Perspective</a:t>
            </a:r>
            <a:endParaRPr lang="en-US" dirty="0"/>
          </a:p>
        </p:txBody>
      </p:sp>
      <p:sp>
        <p:nvSpPr>
          <p:cNvPr id="4" name="Slide Number Placeholder 3">
            <a:extLst>
              <a:ext uri="{FF2B5EF4-FFF2-40B4-BE49-F238E27FC236}">
                <a16:creationId xmlns:a16="http://schemas.microsoft.com/office/drawing/2014/main" id="{5856CA45-5EAC-1D18-FCF0-999C07B2FF4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115</a:t>
            </a:fld>
            <a:endParaRPr lang="en-US" dirty="0"/>
          </a:p>
        </p:txBody>
      </p:sp>
    </p:spTree>
    <p:extLst>
      <p:ext uri="{BB962C8B-B14F-4D97-AF65-F5344CB8AC3E}">
        <p14:creationId xmlns:p14="http://schemas.microsoft.com/office/powerpoint/2010/main" val="11490701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61F7-4708-242E-73E8-4FF005F0916D}"/>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Technology Enablement: </a:t>
            </a:r>
          </a:p>
        </p:txBody>
      </p:sp>
      <p:sp>
        <p:nvSpPr>
          <p:cNvPr id="3" name="Content Placeholder 2">
            <a:extLst>
              <a:ext uri="{FF2B5EF4-FFF2-40B4-BE49-F238E27FC236}">
                <a16:creationId xmlns:a16="http://schemas.microsoft.com/office/drawing/2014/main" id="{3CA68F88-33E4-54A5-995D-9C7C5639E649}"/>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Automation &amp; Efficiency </a:t>
            </a:r>
          </a:p>
          <a:p>
            <a:pPr marL="285750" indent="-285750">
              <a:spcBef>
                <a:spcPts val="600"/>
              </a:spcBef>
            </a:pPr>
            <a:r>
              <a:rPr lang="en-US"/>
              <a:t>Improved Decision-Making </a:t>
            </a:r>
          </a:p>
          <a:p>
            <a:pPr marL="285750" indent="-285750">
              <a:spcBef>
                <a:spcPts val="600"/>
              </a:spcBef>
            </a:pPr>
            <a:r>
              <a:rPr lang="en-US"/>
              <a:t>Enhanced Collaboration &amp; Communication: </a:t>
            </a:r>
          </a:p>
          <a:p>
            <a:pPr marL="285750" indent="-285750">
              <a:spcBef>
                <a:spcPts val="600"/>
              </a:spcBef>
            </a:pPr>
            <a:r>
              <a:rPr lang="en-US"/>
              <a:t>Innovation &amp; New Opportunities </a:t>
            </a:r>
          </a:p>
          <a:p>
            <a:pPr marL="285750" indent="-285750">
              <a:spcBef>
                <a:spcPts val="600"/>
              </a:spcBef>
            </a:pPr>
            <a:r>
              <a:rPr lang="en-US"/>
              <a:t>Cost Reduction </a:t>
            </a:r>
            <a:endParaRPr lang="en-US" dirty="0"/>
          </a:p>
        </p:txBody>
      </p:sp>
      <p:sp>
        <p:nvSpPr>
          <p:cNvPr id="4" name="Slide Number Placeholder 3">
            <a:extLst>
              <a:ext uri="{FF2B5EF4-FFF2-40B4-BE49-F238E27FC236}">
                <a16:creationId xmlns:a16="http://schemas.microsoft.com/office/drawing/2014/main" id="{C406E24A-AAED-DF06-946C-3AAA4A1855C5}"/>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116</a:t>
            </a:fld>
            <a:endParaRPr lang="en-US" dirty="0"/>
          </a:p>
        </p:txBody>
      </p:sp>
    </p:spTree>
    <p:extLst>
      <p:ext uri="{BB962C8B-B14F-4D97-AF65-F5344CB8AC3E}">
        <p14:creationId xmlns:p14="http://schemas.microsoft.com/office/powerpoint/2010/main" val="2696150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117</a:t>
            </a:fld>
            <a:endParaRPr lang="en-US" dirty="0"/>
          </a:p>
        </p:txBody>
      </p:sp>
    </p:spTree>
    <p:extLst>
      <p:ext uri="{BB962C8B-B14F-4D97-AF65-F5344CB8AC3E}">
        <p14:creationId xmlns:p14="http://schemas.microsoft.com/office/powerpoint/2010/main" val="30558714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17A10-2582-73A7-6675-8F62798246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C0FCEF-375C-3B42-FAC1-FB1134D243E1}"/>
              </a:ext>
            </a:extLst>
          </p:cNvPr>
          <p:cNvSpPr txBox="1"/>
          <p:nvPr/>
        </p:nvSpPr>
        <p:spPr>
          <a:xfrm>
            <a:off x="1838740" y="2044005"/>
            <a:ext cx="8637103" cy="1969770"/>
          </a:xfrm>
          <a:prstGeom prst="rect">
            <a:avLst/>
          </a:prstGeom>
          <a:noFill/>
        </p:spPr>
        <p:txBody>
          <a:bodyPr wrap="square" rtlCol="0">
            <a:spAutoFit/>
          </a:bodyPr>
          <a:lstStyle/>
          <a:p>
            <a:pPr algn="ctr"/>
            <a:r>
              <a:rPr lang="en-US" sz="4800" b="1" dirty="0">
                <a:latin typeface="Arial" panose="020B0604020202020204" pitchFamily="34" charset="0"/>
                <a:cs typeface="Arial" panose="020B0604020202020204" pitchFamily="34" charset="0"/>
              </a:rPr>
              <a:t>Workshop</a:t>
            </a:r>
          </a:p>
          <a:p>
            <a:pPr algn="ctr"/>
            <a:endParaRPr lang="en-US"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i="1" dirty="0">
                <a:latin typeface="Blaster Infinite" pitchFamily="2" charset="0"/>
              </a:rPr>
              <a:t>Orpheus</a:t>
            </a:r>
            <a:r>
              <a:rPr lang="en-US" sz="800" i="1" dirty="0">
                <a:latin typeface="Blaster Infinite" pitchFamily="2" charset="0"/>
              </a:rPr>
              <a:t>TM</a:t>
            </a:r>
            <a:endParaRPr lang="en-US" sz="2800" dirty="0"/>
          </a:p>
          <a:p>
            <a:pPr marL="457200" indent="-457200">
              <a:buFont typeface="Arial" panose="020B0604020202020204" pitchFamily="34" charset="0"/>
              <a:buChar char="•"/>
            </a:pPr>
            <a:r>
              <a:rPr lang="en-US" sz="2800" dirty="0"/>
              <a:t>???</a:t>
            </a:r>
          </a:p>
        </p:txBody>
      </p:sp>
    </p:spTree>
    <p:extLst>
      <p:ext uri="{BB962C8B-B14F-4D97-AF65-F5344CB8AC3E}">
        <p14:creationId xmlns:p14="http://schemas.microsoft.com/office/powerpoint/2010/main" val="20125593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12</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Implementing the Redesigned Process</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119</a:t>
            </a:fld>
            <a:endParaRPr lang="en-US" dirty="0"/>
          </a:p>
        </p:txBody>
      </p:sp>
    </p:spTree>
    <p:extLst>
      <p:ext uri="{BB962C8B-B14F-4D97-AF65-F5344CB8AC3E}">
        <p14:creationId xmlns:p14="http://schemas.microsoft.com/office/powerpoint/2010/main" val="295360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8862391" cy="46614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Process Configuration Management (ProCM)</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What is a Service?</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What is a Process?</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Who Owns Processes?</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CM’s Role in Process Management</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12</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30400939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12.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Developing an implementation plan </a:t>
            </a:r>
          </a:p>
          <a:p>
            <a:r>
              <a:rPr lang="en-US" kern="100" dirty="0">
                <a:effectLst/>
                <a:ea typeface="Times New Roman" panose="02020603050405020304" pitchFamily="18" charset="0"/>
              </a:rPr>
              <a:t>Communicating changes to the organization </a:t>
            </a:r>
          </a:p>
          <a:p>
            <a:r>
              <a:rPr lang="en-US" kern="100" dirty="0">
                <a:effectLst/>
                <a:ea typeface="Times New Roman" panose="02020603050405020304" pitchFamily="18" charset="0"/>
              </a:rPr>
              <a:t>Training and development for new processes </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120</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15576868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5632-8E67-00A2-42C1-7550B864372A}"/>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Developing an Implementation Plan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69DFCB9-129A-15D4-06C5-85A6FD8AF325}"/>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Define Objectives </a:t>
            </a:r>
          </a:p>
          <a:p>
            <a:pPr marL="285750" indent="-285750">
              <a:spcBef>
                <a:spcPts val="600"/>
              </a:spcBef>
            </a:pPr>
            <a:r>
              <a:rPr lang="en-US"/>
              <a:t>Identify Tasks and Activities </a:t>
            </a:r>
          </a:p>
          <a:p>
            <a:pPr marL="285750" indent="-285750">
              <a:spcBef>
                <a:spcPts val="600"/>
              </a:spcBef>
            </a:pPr>
            <a:r>
              <a:rPr lang="en-US"/>
              <a:t>Sequence and Dependencies </a:t>
            </a:r>
          </a:p>
          <a:p>
            <a:pPr marL="285750" indent="-285750">
              <a:spcBef>
                <a:spcPts val="600"/>
              </a:spcBef>
            </a:pPr>
            <a:r>
              <a:rPr lang="en-US"/>
              <a:t>Assign Responsibilities </a:t>
            </a:r>
          </a:p>
          <a:p>
            <a:pPr marL="285750" indent="-285750">
              <a:spcBef>
                <a:spcPts val="600"/>
              </a:spcBef>
            </a:pPr>
            <a:r>
              <a:rPr lang="en-US"/>
              <a:t>Set Deadlines</a:t>
            </a:r>
            <a:endParaRPr lang="en-US" dirty="0"/>
          </a:p>
        </p:txBody>
      </p:sp>
      <p:sp>
        <p:nvSpPr>
          <p:cNvPr id="4" name="Slide Number Placeholder 3">
            <a:extLst>
              <a:ext uri="{FF2B5EF4-FFF2-40B4-BE49-F238E27FC236}">
                <a16:creationId xmlns:a16="http://schemas.microsoft.com/office/drawing/2014/main" id="{EA026988-266C-F006-CAF4-DE3B6DA6D131}"/>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121</a:t>
            </a:fld>
            <a:endParaRPr lang="en-US" dirty="0"/>
          </a:p>
        </p:txBody>
      </p:sp>
    </p:spTree>
    <p:extLst>
      <p:ext uri="{BB962C8B-B14F-4D97-AF65-F5344CB8AC3E}">
        <p14:creationId xmlns:p14="http://schemas.microsoft.com/office/powerpoint/2010/main" val="1295944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58BB-D827-EF90-3A28-4575A692A5D3}"/>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Communicating Changes to the Organization</a:t>
            </a:r>
            <a:br>
              <a:rPr lang="en-US" dirty="0"/>
            </a:br>
            <a:endParaRPr lang="en-US" dirty="0"/>
          </a:p>
        </p:txBody>
      </p:sp>
      <p:sp>
        <p:nvSpPr>
          <p:cNvPr id="3" name="Content Placeholder 2">
            <a:extLst>
              <a:ext uri="{FF2B5EF4-FFF2-40B4-BE49-F238E27FC236}">
                <a16:creationId xmlns:a16="http://schemas.microsoft.com/office/drawing/2014/main" id="{1CF0C639-7B58-D728-9B24-5AACDF12853A}"/>
              </a:ext>
            </a:extLst>
          </p:cNvPr>
          <p:cNvSpPr txBox="1">
            <a:spLocks/>
          </p:cNvSpPr>
          <p:nvPr/>
        </p:nvSpPr>
        <p:spPr>
          <a:xfrm>
            <a:off x="838200" y="1992190"/>
            <a:ext cx="10515600"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600"/>
              </a:spcBef>
            </a:pPr>
            <a:r>
              <a:rPr lang="en-US"/>
              <a:t>Clarity and Transparency </a:t>
            </a:r>
          </a:p>
          <a:p>
            <a:pPr marL="285750" indent="-285750">
              <a:lnSpc>
                <a:spcPct val="120000"/>
              </a:lnSpc>
              <a:spcBef>
                <a:spcPts val="600"/>
              </a:spcBef>
            </a:pPr>
            <a:r>
              <a:rPr lang="en-US"/>
              <a:t>Timeliness</a:t>
            </a:r>
          </a:p>
          <a:p>
            <a:pPr marL="285750" indent="-285750">
              <a:lnSpc>
                <a:spcPct val="120000"/>
              </a:lnSpc>
              <a:spcBef>
                <a:spcPts val="600"/>
              </a:spcBef>
            </a:pPr>
            <a:r>
              <a:rPr lang="en-US"/>
              <a:t>Multi-Channel Approach</a:t>
            </a:r>
          </a:p>
          <a:p>
            <a:pPr marL="285750" indent="-285750">
              <a:lnSpc>
                <a:spcPct val="120000"/>
              </a:lnSpc>
              <a:spcBef>
                <a:spcPts val="600"/>
              </a:spcBef>
            </a:pPr>
            <a:r>
              <a:rPr lang="en-US"/>
              <a:t>Two-Way Communication:</a:t>
            </a:r>
          </a:p>
          <a:p>
            <a:pPr marL="285750" indent="-285750">
              <a:lnSpc>
                <a:spcPct val="120000"/>
              </a:lnSpc>
              <a:spcBef>
                <a:spcPts val="600"/>
              </a:spcBef>
            </a:pPr>
            <a:r>
              <a:rPr lang="en-US"/>
              <a:t>Empathy and Sensitivity</a:t>
            </a:r>
          </a:p>
          <a:p>
            <a:pPr marL="285750" indent="-285750">
              <a:lnSpc>
                <a:spcPct val="120000"/>
              </a:lnSpc>
              <a:spcBef>
                <a:spcPts val="600"/>
              </a:spcBef>
            </a:pPr>
            <a:r>
              <a:rPr lang="en-US"/>
              <a:t>Leadership Involvement</a:t>
            </a:r>
            <a:endParaRPr lang="en-US" dirty="0"/>
          </a:p>
        </p:txBody>
      </p:sp>
      <p:sp>
        <p:nvSpPr>
          <p:cNvPr id="4" name="Slide Number Placeholder 3">
            <a:extLst>
              <a:ext uri="{FF2B5EF4-FFF2-40B4-BE49-F238E27FC236}">
                <a16:creationId xmlns:a16="http://schemas.microsoft.com/office/drawing/2014/main" id="{E3B58E4C-5221-5783-258E-B399583F871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122</a:t>
            </a:fld>
            <a:endParaRPr lang="en-US" dirty="0"/>
          </a:p>
        </p:txBody>
      </p:sp>
    </p:spTree>
    <p:extLst>
      <p:ext uri="{BB962C8B-B14F-4D97-AF65-F5344CB8AC3E}">
        <p14:creationId xmlns:p14="http://schemas.microsoft.com/office/powerpoint/2010/main" val="9832770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2898-9865-F6DA-A323-582169CA76FF}"/>
              </a:ext>
            </a:extLst>
          </p:cNvPr>
          <p:cNvSpPr txBox="1">
            <a:spLocks/>
          </p:cNvSpPr>
          <p:nvPr/>
        </p:nvSpPr>
        <p:spPr>
          <a:xfrm>
            <a:off x="838200" y="136525"/>
            <a:ext cx="9896061"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Training and Development for New Processes</a:t>
            </a:r>
            <a:br>
              <a:rPr lang="en-US" dirty="0"/>
            </a:br>
            <a:endParaRPr lang="en-US" dirty="0"/>
          </a:p>
        </p:txBody>
      </p:sp>
      <p:sp>
        <p:nvSpPr>
          <p:cNvPr id="3" name="Content Placeholder 2">
            <a:extLst>
              <a:ext uri="{FF2B5EF4-FFF2-40B4-BE49-F238E27FC236}">
                <a16:creationId xmlns:a16="http://schemas.microsoft.com/office/drawing/2014/main" id="{59E67419-0C15-ECAF-FA9F-A1CC3787A491}"/>
              </a:ext>
            </a:extLst>
          </p:cNvPr>
          <p:cNvSpPr txBox="1">
            <a:spLocks/>
          </p:cNvSpPr>
          <p:nvPr/>
        </p:nvSpPr>
        <p:spPr>
          <a:xfrm>
            <a:off x="838200" y="1992190"/>
            <a:ext cx="10515600"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600"/>
              </a:spcBef>
            </a:pPr>
            <a:r>
              <a:rPr lang="en-US" dirty="0"/>
              <a:t>Needs Assessment </a:t>
            </a:r>
          </a:p>
          <a:p>
            <a:pPr marL="285750" indent="-285750">
              <a:lnSpc>
                <a:spcPct val="120000"/>
              </a:lnSpc>
              <a:spcBef>
                <a:spcPts val="600"/>
              </a:spcBef>
            </a:pPr>
            <a:r>
              <a:rPr lang="en-US" dirty="0"/>
              <a:t>Customized Training Programs </a:t>
            </a:r>
          </a:p>
          <a:p>
            <a:pPr marL="285750" indent="-285750">
              <a:lnSpc>
                <a:spcPct val="120000"/>
              </a:lnSpc>
              <a:spcBef>
                <a:spcPts val="600"/>
              </a:spcBef>
            </a:pPr>
            <a:r>
              <a:rPr lang="en-US" dirty="0"/>
              <a:t>Hands-on Practice </a:t>
            </a:r>
          </a:p>
          <a:p>
            <a:pPr marL="285750" indent="-285750">
              <a:lnSpc>
                <a:spcPct val="120000"/>
              </a:lnSpc>
              <a:spcBef>
                <a:spcPts val="600"/>
              </a:spcBef>
            </a:pPr>
            <a:r>
              <a:rPr lang="en-US" dirty="0"/>
              <a:t>Ongoing Support and Reinforcement </a:t>
            </a:r>
          </a:p>
          <a:p>
            <a:pPr marL="285750" indent="-285750">
              <a:lnSpc>
                <a:spcPct val="120000"/>
              </a:lnSpc>
              <a:spcBef>
                <a:spcPts val="600"/>
              </a:spcBef>
            </a:pPr>
            <a:r>
              <a:rPr lang="en-US" dirty="0"/>
              <a:t>Performance Measurement</a:t>
            </a:r>
          </a:p>
          <a:p>
            <a:pPr marL="285750" indent="-285750">
              <a:lnSpc>
                <a:spcPct val="120000"/>
              </a:lnSpc>
              <a:spcBef>
                <a:spcPts val="600"/>
              </a:spcBef>
            </a:pPr>
            <a:r>
              <a:rPr lang="en-US" dirty="0"/>
              <a:t>Continuous Learning Culture</a:t>
            </a:r>
          </a:p>
        </p:txBody>
      </p:sp>
      <p:sp>
        <p:nvSpPr>
          <p:cNvPr id="4" name="Slide Number Placeholder 3">
            <a:extLst>
              <a:ext uri="{FF2B5EF4-FFF2-40B4-BE49-F238E27FC236}">
                <a16:creationId xmlns:a16="http://schemas.microsoft.com/office/drawing/2014/main" id="{DB77CD75-6C0C-92BC-93AB-4C2BAD862C17}"/>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123</a:t>
            </a:fld>
            <a:endParaRPr lang="en-US" dirty="0"/>
          </a:p>
        </p:txBody>
      </p:sp>
    </p:spTree>
    <p:extLst>
      <p:ext uri="{BB962C8B-B14F-4D97-AF65-F5344CB8AC3E}">
        <p14:creationId xmlns:p14="http://schemas.microsoft.com/office/powerpoint/2010/main" val="303006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124</a:t>
            </a:fld>
            <a:endParaRPr lang="en-US" dirty="0"/>
          </a:p>
        </p:txBody>
      </p:sp>
    </p:spTree>
    <p:extLst>
      <p:ext uri="{BB962C8B-B14F-4D97-AF65-F5344CB8AC3E}">
        <p14:creationId xmlns:p14="http://schemas.microsoft.com/office/powerpoint/2010/main" val="12277026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13</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Monitoring and Continuous Improvement</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125</a:t>
            </a:fld>
            <a:endParaRPr lang="en-US" dirty="0"/>
          </a:p>
        </p:txBody>
      </p:sp>
    </p:spTree>
    <p:extLst>
      <p:ext uri="{BB962C8B-B14F-4D97-AF65-F5344CB8AC3E}">
        <p14:creationId xmlns:p14="http://schemas.microsoft.com/office/powerpoint/2010/main" val="9448554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13.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Establishing a Monitoring and Feedback System </a:t>
            </a:r>
          </a:p>
          <a:p>
            <a:r>
              <a:rPr lang="fr-FR" kern="100" dirty="0">
                <a:effectLst/>
                <a:ea typeface="Times New Roman" panose="02020603050405020304" pitchFamily="18" charset="0"/>
              </a:rPr>
              <a:t>Techniques for Continuous Process Improvement (e.g., Kaizen, Six Sigma) </a:t>
            </a:r>
          </a:p>
          <a:p>
            <a:r>
              <a:rPr lang="en-US" kern="100" dirty="0">
                <a:effectLst/>
                <a:ea typeface="Times New Roman" panose="02020603050405020304" pitchFamily="18" charset="0"/>
              </a:rPr>
              <a:t>Sustaining BPR Initiatives Over the Long Term</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126</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6303282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B80D-1391-E436-D112-EDBDFD18F7FD}"/>
              </a:ext>
            </a:extLst>
          </p:cNvPr>
          <p:cNvSpPr txBox="1">
            <a:spLocks/>
          </p:cNvSpPr>
          <p:nvPr/>
        </p:nvSpPr>
        <p:spPr>
          <a:xfrm>
            <a:off x="838200" y="136525"/>
            <a:ext cx="9826487"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Establishing a Monitoring and Feedback System</a:t>
            </a:r>
            <a:br>
              <a:rPr lang="en-US" dirty="0"/>
            </a:br>
            <a:br>
              <a:rPr lang="en-US" dirty="0"/>
            </a:br>
            <a:endParaRPr lang="en-US" dirty="0"/>
          </a:p>
        </p:txBody>
      </p:sp>
      <p:sp>
        <p:nvSpPr>
          <p:cNvPr id="3" name="Content Placeholder 2">
            <a:extLst>
              <a:ext uri="{FF2B5EF4-FFF2-40B4-BE49-F238E27FC236}">
                <a16:creationId xmlns:a16="http://schemas.microsoft.com/office/drawing/2014/main" id="{8E96ED80-5B20-E5DE-0B33-DB64EA9FBCDC}"/>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Define Key Performance Indicators</a:t>
            </a:r>
          </a:p>
          <a:p>
            <a:pPr marL="285750" indent="-285750">
              <a:spcBef>
                <a:spcPts val="600"/>
              </a:spcBef>
            </a:pPr>
            <a:r>
              <a:rPr lang="en-US" dirty="0"/>
              <a:t>Establish Data Collection Methods</a:t>
            </a:r>
          </a:p>
          <a:p>
            <a:pPr marL="285750" indent="-285750">
              <a:spcBef>
                <a:spcPts val="600"/>
              </a:spcBef>
            </a:pPr>
            <a:r>
              <a:rPr lang="en-US" dirty="0"/>
              <a:t>Implement Data Analysis Tools</a:t>
            </a:r>
          </a:p>
          <a:p>
            <a:pPr marL="285750" indent="-285750">
              <a:spcBef>
                <a:spcPts val="600"/>
              </a:spcBef>
            </a:pPr>
            <a:r>
              <a:rPr lang="en-US" dirty="0"/>
              <a:t>Create Feedback Channels</a:t>
            </a:r>
          </a:p>
          <a:p>
            <a:pPr marL="285750" indent="-285750">
              <a:spcBef>
                <a:spcPts val="600"/>
              </a:spcBef>
            </a:pPr>
            <a:r>
              <a:rPr lang="en-US" dirty="0"/>
              <a:t>Regular Reviews and Reporting</a:t>
            </a:r>
          </a:p>
          <a:p>
            <a:pPr marL="285750" indent="-285750">
              <a:spcBef>
                <a:spcPts val="600"/>
              </a:spcBef>
            </a:pPr>
            <a:r>
              <a:rPr lang="en-US" dirty="0"/>
              <a:t>Actionable Insights and Adjustments </a:t>
            </a:r>
          </a:p>
        </p:txBody>
      </p:sp>
      <p:sp>
        <p:nvSpPr>
          <p:cNvPr id="4" name="Slide Number Placeholder 3">
            <a:extLst>
              <a:ext uri="{FF2B5EF4-FFF2-40B4-BE49-F238E27FC236}">
                <a16:creationId xmlns:a16="http://schemas.microsoft.com/office/drawing/2014/main" id="{597401D6-FAF6-D399-479E-C39D0304B7B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127</a:t>
            </a:fld>
            <a:endParaRPr lang="en-US" dirty="0"/>
          </a:p>
        </p:txBody>
      </p:sp>
    </p:spTree>
    <p:extLst>
      <p:ext uri="{BB962C8B-B14F-4D97-AF65-F5344CB8AC3E}">
        <p14:creationId xmlns:p14="http://schemas.microsoft.com/office/powerpoint/2010/main" val="4582138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F767-0025-3753-C353-9CD75052733F}"/>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fr-FR" dirty="0"/>
              <a:t>Techniques for Continuous Process Improvement (e.g., Kaizen, Six Sigma)</a:t>
            </a:r>
            <a:endParaRPr lang="en-US" dirty="0"/>
          </a:p>
        </p:txBody>
      </p:sp>
      <p:sp>
        <p:nvSpPr>
          <p:cNvPr id="3" name="Content Placeholder 2">
            <a:extLst>
              <a:ext uri="{FF2B5EF4-FFF2-40B4-BE49-F238E27FC236}">
                <a16:creationId xmlns:a16="http://schemas.microsoft.com/office/drawing/2014/main" id="{BE36F76B-4437-091C-2B9F-654AE41B2BE5}"/>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PDCA Cycle (Plan-Do-Check-Act </a:t>
            </a:r>
          </a:p>
          <a:p>
            <a:pPr marL="285750" indent="-285750">
              <a:spcBef>
                <a:spcPts val="600"/>
              </a:spcBef>
            </a:pPr>
            <a:r>
              <a:rPr lang="en-US"/>
              <a:t>Kaizen </a:t>
            </a:r>
          </a:p>
          <a:p>
            <a:pPr marL="285750" indent="-285750">
              <a:spcBef>
                <a:spcPts val="600"/>
              </a:spcBef>
            </a:pPr>
            <a:r>
              <a:rPr lang="en-US"/>
              <a:t>Six Sigma</a:t>
            </a:r>
          </a:p>
          <a:p>
            <a:pPr marL="285750" indent="-285750">
              <a:spcBef>
                <a:spcPts val="600"/>
              </a:spcBef>
            </a:pPr>
            <a:r>
              <a:rPr lang="en-US"/>
              <a:t>Lean Manufacturing </a:t>
            </a:r>
          </a:p>
          <a:p>
            <a:pPr marL="285750" indent="-285750">
              <a:spcBef>
                <a:spcPts val="600"/>
              </a:spcBef>
            </a:pPr>
            <a:r>
              <a:rPr lang="en-US"/>
              <a:t>Total Quality Management (TQM) </a:t>
            </a:r>
          </a:p>
          <a:p>
            <a:pPr marL="285750" indent="-285750">
              <a:spcBef>
                <a:spcPts val="600"/>
              </a:spcBef>
            </a:pPr>
            <a:r>
              <a:rPr lang="en-US"/>
              <a:t>Value Stream Mapping</a:t>
            </a:r>
            <a:endParaRPr lang="en-US" dirty="0"/>
          </a:p>
        </p:txBody>
      </p:sp>
      <p:sp>
        <p:nvSpPr>
          <p:cNvPr id="4" name="Slide Number Placeholder 3">
            <a:extLst>
              <a:ext uri="{FF2B5EF4-FFF2-40B4-BE49-F238E27FC236}">
                <a16:creationId xmlns:a16="http://schemas.microsoft.com/office/drawing/2014/main" id="{B4B5B1E3-178B-3FE9-667E-A2F8E7B181F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128</a:t>
            </a:fld>
            <a:endParaRPr lang="en-US" dirty="0"/>
          </a:p>
        </p:txBody>
      </p:sp>
    </p:spTree>
    <p:extLst>
      <p:ext uri="{BB962C8B-B14F-4D97-AF65-F5344CB8AC3E}">
        <p14:creationId xmlns:p14="http://schemas.microsoft.com/office/powerpoint/2010/main" val="3447148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7658-D36A-4482-CBCA-5D62AE9133D7}"/>
              </a:ext>
            </a:extLst>
          </p:cNvPr>
          <p:cNvSpPr txBox="1">
            <a:spLocks/>
          </p:cNvSpPr>
          <p:nvPr/>
        </p:nvSpPr>
        <p:spPr>
          <a:xfrm>
            <a:off x="838200" y="136525"/>
            <a:ext cx="9816548"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Sustaining BPR Initiatives Over the Long Term</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3A71CAE-609D-BD8F-0396-2C3A4B47400A}"/>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Embed a Culture of Continuous Improvement</a:t>
            </a:r>
          </a:p>
          <a:p>
            <a:pPr marL="285750" indent="-285750">
              <a:spcBef>
                <a:spcPts val="600"/>
              </a:spcBef>
            </a:pPr>
            <a:r>
              <a:rPr lang="en-US"/>
              <a:t>Establish Clear Metrics and Monitoring Systems</a:t>
            </a:r>
          </a:p>
          <a:p>
            <a:pPr marL="285750" indent="-285750">
              <a:spcBef>
                <a:spcPts val="600"/>
              </a:spcBef>
            </a:pPr>
            <a:r>
              <a:rPr lang="en-US"/>
              <a:t>Provide Ongoing Training and Development</a:t>
            </a:r>
          </a:p>
          <a:p>
            <a:pPr marL="285750" indent="-285750">
              <a:spcBef>
                <a:spcPts val="600"/>
              </a:spcBef>
            </a:pPr>
            <a:r>
              <a:rPr lang="en-US"/>
              <a:t>Encourage Employee Engagement and Ownership</a:t>
            </a:r>
          </a:p>
          <a:p>
            <a:pPr marL="285750" indent="-285750">
              <a:spcBef>
                <a:spcPts val="600"/>
              </a:spcBef>
            </a:pPr>
            <a:r>
              <a:rPr lang="en-US"/>
              <a:t>Celebrate Successes and Share Lessons Learned</a:t>
            </a:r>
            <a:endParaRPr lang="en-US" dirty="0"/>
          </a:p>
        </p:txBody>
      </p:sp>
      <p:sp>
        <p:nvSpPr>
          <p:cNvPr id="4" name="Slide Number Placeholder 3">
            <a:extLst>
              <a:ext uri="{FF2B5EF4-FFF2-40B4-BE49-F238E27FC236}">
                <a16:creationId xmlns:a16="http://schemas.microsoft.com/office/drawing/2014/main" id="{B1B3C044-0277-1A47-DE8B-81BFC6E1DF4A}"/>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129</a:t>
            </a:fld>
            <a:endParaRPr lang="en-US" dirty="0"/>
          </a:p>
        </p:txBody>
      </p:sp>
    </p:spTree>
    <p:extLst>
      <p:ext uri="{BB962C8B-B14F-4D97-AF65-F5344CB8AC3E}">
        <p14:creationId xmlns:p14="http://schemas.microsoft.com/office/powerpoint/2010/main" val="395422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D220-4CDD-3273-7C3B-74FEA7ECFE9A}"/>
              </a:ext>
            </a:extLst>
          </p:cNvPr>
          <p:cNvSpPr txBox="1">
            <a:spLocks/>
          </p:cNvSpPr>
          <p:nvPr/>
        </p:nvSpPr>
        <p:spPr>
          <a:xfrm>
            <a:off x="492112" y="245816"/>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 Configuration Management (ProCM)</a:t>
            </a:r>
          </a:p>
        </p:txBody>
      </p:sp>
      <p:sp>
        <p:nvSpPr>
          <p:cNvPr id="3" name="Content Placeholder 2">
            <a:extLst>
              <a:ext uri="{FF2B5EF4-FFF2-40B4-BE49-F238E27FC236}">
                <a16:creationId xmlns:a16="http://schemas.microsoft.com/office/drawing/2014/main" id="{B5A6F6CF-2414-6B82-9F43-D6A6E44D2AE9}"/>
              </a:ext>
            </a:extLst>
          </p:cNvPr>
          <p:cNvSpPr txBox="1">
            <a:spLocks/>
          </p:cNvSpPr>
          <p:nvPr/>
        </p:nvSpPr>
        <p:spPr>
          <a:xfrm>
            <a:off x="492112" y="908597"/>
            <a:ext cx="8630373"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b="1" dirty="0">
                <a:latin typeface="Arial" panose="020B0604020202020204" pitchFamily="34" charset="0"/>
                <a:ea typeface="Calibri" panose="020F0502020204030204" pitchFamily="34" charset="0"/>
                <a:cs typeface="Arial" panose="020B0604020202020204" pitchFamily="34" charset="0"/>
              </a:rPr>
              <a:t>What is ProCM?</a:t>
            </a:r>
            <a:r>
              <a:rPr lang="en-US" sz="1700" dirty="0">
                <a:latin typeface="Arial" panose="020B0604020202020204" pitchFamily="34" charset="0"/>
                <a:ea typeface="Calibri" panose="020F0502020204030204" pitchFamily="34" charset="0"/>
                <a:cs typeface="Arial" panose="020B0604020202020204" pitchFamily="34" charset="0"/>
              </a:rPr>
              <a:t> PCM is a systematic approach (i.e., a set of inter-related processes, management techniques and CM supporting tools) to managing and controlling business and technical processes within an organization to ensure: </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That they are what they should be; </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That changes to them are properly evaluated, authorized, implemented, as well as tracked and documented; </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That all information necessary to define and manage our configurations and data are kept:</a:t>
            </a:r>
          </a:p>
          <a:p>
            <a:pPr lvl="1">
              <a:lnSpc>
                <a:spcPct val="107000"/>
              </a:lnSpc>
              <a:spcAft>
                <a:spcPts val="800"/>
              </a:spcAft>
              <a:buSzPts val="1000"/>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(a) current and accurate,</a:t>
            </a:r>
          </a:p>
          <a:p>
            <a:pPr lvl="1">
              <a:lnSpc>
                <a:spcPct val="107000"/>
              </a:lnSpc>
              <a:spcAft>
                <a:spcPts val="800"/>
              </a:spcAft>
              <a:buSzPts val="1000"/>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(b) structured for user’s needs, and</a:t>
            </a:r>
          </a:p>
          <a:p>
            <a:pPr lvl="1">
              <a:lnSpc>
                <a:spcPct val="107000"/>
              </a:lnSpc>
              <a:spcAft>
                <a:spcPts val="800"/>
              </a:spcAft>
              <a:buSzPts val="1000"/>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(c) readily available to all who need to know. </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ProCM ensures processes are well-defined, documented, and consistently executed to achieve desired outcomes.</a:t>
            </a:r>
          </a:p>
          <a:p>
            <a:pPr marL="342900" indent="-342900">
              <a:lnSpc>
                <a:spcPct val="107000"/>
              </a:lnSpc>
              <a:spcBef>
                <a:spcPts val="0"/>
              </a:spcBef>
              <a:spcAft>
                <a:spcPts val="800"/>
              </a:spcAft>
              <a:buSzPts val="1000"/>
              <a:buFont typeface="Symbol" panose="05050102010706020507" pitchFamily="18" charset="2"/>
              <a:buChar char=""/>
              <a:tabLst>
                <a:tab pos="457200" algn="l"/>
              </a:tabLst>
            </a:pPr>
            <a:r>
              <a:rPr lang="en-US" sz="1700" dirty="0">
                <a:latin typeface="Arial" panose="020B0604020202020204" pitchFamily="34" charset="0"/>
                <a:ea typeface="Calibri" panose="020F0502020204030204" pitchFamily="34" charset="0"/>
                <a:cs typeface="Arial" panose="020B0604020202020204" pitchFamily="34" charset="0"/>
              </a:rPr>
              <a:t>ProCM enhances work-place </a:t>
            </a:r>
            <a:r>
              <a:rPr lang="en-US" sz="1700" b="1" dirty="0">
                <a:latin typeface="Arial" panose="020B0604020202020204" pitchFamily="34" charset="0"/>
                <a:ea typeface="Calibri" panose="020F0502020204030204" pitchFamily="34" charset="0"/>
                <a:cs typeface="Arial" panose="020B0604020202020204" pitchFamily="34" charset="0"/>
              </a:rPr>
              <a:t>harmony</a:t>
            </a:r>
            <a:r>
              <a:rPr lang="en-US" sz="1700" dirty="0">
                <a:latin typeface="Arial" panose="020B0604020202020204" pitchFamily="34" charset="0"/>
                <a:ea typeface="Calibri" panose="020F050202020403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7D1088F6-B6F8-9E6C-ABFF-FF43A7D86CE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a:t>
            </a:fld>
            <a:endParaRPr lang="en-US" dirty="0"/>
          </a:p>
        </p:txBody>
      </p:sp>
      <p:pic>
        <p:nvPicPr>
          <p:cNvPr id="6" name="Picture 5">
            <a:extLst>
              <a:ext uri="{FF2B5EF4-FFF2-40B4-BE49-F238E27FC236}">
                <a16:creationId xmlns:a16="http://schemas.microsoft.com/office/drawing/2014/main" id="{006F6F91-C7B1-75FD-8643-A49D8607057D}"/>
              </a:ext>
            </a:extLst>
          </p:cNvPr>
          <p:cNvPicPr>
            <a:picLocks noChangeAspect="1"/>
          </p:cNvPicPr>
          <p:nvPr/>
        </p:nvPicPr>
        <p:blipFill>
          <a:blip r:embed="rId3"/>
          <a:stretch>
            <a:fillRect/>
          </a:stretch>
        </p:blipFill>
        <p:spPr>
          <a:xfrm>
            <a:off x="9125992" y="1239988"/>
            <a:ext cx="2117034" cy="4223483"/>
          </a:xfrm>
          <a:prstGeom prst="rect">
            <a:avLst/>
          </a:prstGeom>
        </p:spPr>
      </p:pic>
    </p:spTree>
    <p:extLst>
      <p:ext uri="{BB962C8B-B14F-4D97-AF65-F5344CB8AC3E}">
        <p14:creationId xmlns:p14="http://schemas.microsoft.com/office/powerpoint/2010/main" val="139160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130</a:t>
            </a:fld>
            <a:endParaRPr lang="en-US" dirty="0"/>
          </a:p>
        </p:txBody>
      </p:sp>
    </p:spTree>
    <p:extLst>
      <p:ext uri="{BB962C8B-B14F-4D97-AF65-F5344CB8AC3E}">
        <p14:creationId xmlns:p14="http://schemas.microsoft.com/office/powerpoint/2010/main" val="25528065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14</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Real-World Applications and Case Studies</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131</a:t>
            </a:fld>
            <a:endParaRPr lang="en-US" dirty="0"/>
          </a:p>
        </p:txBody>
      </p:sp>
    </p:spTree>
    <p:extLst>
      <p:ext uri="{BB962C8B-B14F-4D97-AF65-F5344CB8AC3E}">
        <p14:creationId xmlns:p14="http://schemas.microsoft.com/office/powerpoint/2010/main" val="278033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14.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Case Studies of Successful BPR Implementations </a:t>
            </a:r>
          </a:p>
          <a:p>
            <a:r>
              <a:rPr lang="en-US" kern="100" dirty="0">
                <a:effectLst/>
                <a:ea typeface="Times New Roman" panose="02020603050405020304" pitchFamily="18" charset="0"/>
              </a:rPr>
              <a:t>Lessons Learned and Best Practices in Business Process Reengineering </a:t>
            </a:r>
          </a:p>
          <a:p>
            <a:r>
              <a:rPr lang="en-US" sz="2400" kern="100" dirty="0">
                <a:effectLst/>
                <a:ea typeface="Times New Roman" panose="02020603050405020304" pitchFamily="18" charset="0"/>
              </a:rPr>
              <a:t>Interactive Q&amp;A with a BPR Expert (guest speaker)</a:t>
            </a:r>
          </a:p>
          <a:p>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132</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34375445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2C7CF-CB47-E305-9751-588FFAD939BE}"/>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Case Studies of Successful BPR Implementations</a:t>
            </a:r>
            <a:br>
              <a:rPr lang="en-US" dirty="0"/>
            </a:br>
            <a:endParaRPr lang="en-US" dirty="0"/>
          </a:p>
        </p:txBody>
      </p:sp>
      <p:sp>
        <p:nvSpPr>
          <p:cNvPr id="3" name="Content Placeholder 2">
            <a:extLst>
              <a:ext uri="{FF2B5EF4-FFF2-40B4-BE49-F238E27FC236}">
                <a16:creationId xmlns:a16="http://schemas.microsoft.com/office/drawing/2014/main" id="{9EDEC932-3738-A283-A4E9-7F3679EF997A}"/>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Ford Motor Company</a:t>
            </a:r>
          </a:p>
          <a:p>
            <a:pPr marL="285750" indent="-285750">
              <a:spcBef>
                <a:spcPts val="600"/>
              </a:spcBef>
            </a:pPr>
            <a:r>
              <a:rPr lang="en-US"/>
              <a:t>Taco Bell</a:t>
            </a:r>
          </a:p>
          <a:p>
            <a:pPr marL="285750" indent="-285750">
              <a:spcBef>
                <a:spcPts val="600"/>
              </a:spcBef>
            </a:pPr>
            <a:r>
              <a:rPr lang="en-US"/>
              <a:t>Procter &amp; Gamble</a:t>
            </a:r>
          </a:p>
          <a:p>
            <a:pPr marL="285750" indent="-285750">
              <a:spcBef>
                <a:spcPts val="600"/>
              </a:spcBef>
            </a:pPr>
            <a:r>
              <a:rPr lang="en-US"/>
              <a:t>IBM</a:t>
            </a:r>
          </a:p>
          <a:p>
            <a:pPr marL="285750" indent="-285750">
              <a:spcBef>
                <a:spcPts val="600"/>
              </a:spcBef>
            </a:pPr>
            <a:r>
              <a:rPr lang="en-US"/>
              <a:t>Hallmark</a:t>
            </a:r>
          </a:p>
          <a:p>
            <a:pPr marL="285750" indent="-285750">
              <a:spcBef>
                <a:spcPts val="600"/>
              </a:spcBef>
            </a:pPr>
            <a:r>
              <a:rPr lang="en-US"/>
              <a:t>Kodak</a:t>
            </a:r>
            <a:endParaRPr lang="en-US" dirty="0"/>
          </a:p>
        </p:txBody>
      </p:sp>
      <p:sp>
        <p:nvSpPr>
          <p:cNvPr id="4" name="Slide Number Placeholder 3">
            <a:extLst>
              <a:ext uri="{FF2B5EF4-FFF2-40B4-BE49-F238E27FC236}">
                <a16:creationId xmlns:a16="http://schemas.microsoft.com/office/drawing/2014/main" id="{61A527E6-CC66-A47C-CA81-A18C350FE97A}"/>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133</a:t>
            </a:fld>
            <a:endParaRPr lang="en-US" dirty="0"/>
          </a:p>
        </p:txBody>
      </p:sp>
    </p:spTree>
    <p:extLst>
      <p:ext uri="{BB962C8B-B14F-4D97-AF65-F5344CB8AC3E}">
        <p14:creationId xmlns:p14="http://schemas.microsoft.com/office/powerpoint/2010/main" val="2709958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F69CF-08E9-431A-62A1-6B14229CB7EA}"/>
              </a:ext>
            </a:extLst>
          </p:cNvPr>
          <p:cNvSpPr txBox="1">
            <a:spLocks/>
          </p:cNvSpPr>
          <p:nvPr/>
        </p:nvSpPr>
        <p:spPr>
          <a:xfrm>
            <a:off x="838200" y="136525"/>
            <a:ext cx="9846365"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Lessons Learned and Best Practices in Business Process Reengineering</a:t>
            </a:r>
          </a:p>
        </p:txBody>
      </p:sp>
      <p:sp>
        <p:nvSpPr>
          <p:cNvPr id="7" name="Content Placeholder 2">
            <a:extLst>
              <a:ext uri="{FF2B5EF4-FFF2-40B4-BE49-F238E27FC236}">
                <a16:creationId xmlns:a16="http://schemas.microsoft.com/office/drawing/2014/main" id="{155894FC-4721-7E4D-60DA-1F6412B10936}"/>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Strong Leadership and Vision </a:t>
            </a:r>
          </a:p>
          <a:p>
            <a:pPr marL="285750" indent="-285750">
              <a:spcBef>
                <a:spcPts val="600"/>
              </a:spcBef>
            </a:pPr>
            <a:r>
              <a:rPr lang="en-US" dirty="0"/>
              <a:t>Change Management </a:t>
            </a:r>
          </a:p>
          <a:p>
            <a:pPr marL="285750" indent="-285750">
              <a:spcBef>
                <a:spcPts val="600"/>
              </a:spcBef>
            </a:pPr>
            <a:r>
              <a:rPr lang="en-US" dirty="0"/>
              <a:t>Focus on Customer Value\</a:t>
            </a:r>
          </a:p>
          <a:p>
            <a:pPr marL="285750" indent="-285750">
              <a:spcBef>
                <a:spcPts val="600"/>
              </a:spcBef>
            </a:pPr>
            <a:r>
              <a:rPr lang="en-US" dirty="0"/>
              <a:t>Technology is an Enabler, not a Solution</a:t>
            </a:r>
          </a:p>
          <a:p>
            <a:pPr marL="285750" indent="-285750">
              <a:spcBef>
                <a:spcPts val="600"/>
              </a:spcBef>
            </a:pPr>
            <a:r>
              <a:rPr lang="en-US" dirty="0"/>
              <a:t>Measure and Monitor Progress</a:t>
            </a:r>
          </a:p>
          <a:p>
            <a:pPr marL="285750" indent="-285750">
              <a:spcBef>
                <a:spcPts val="600"/>
              </a:spcBef>
            </a:pPr>
            <a:r>
              <a:rPr lang="en-US" dirty="0"/>
              <a:t>Don't Underestimate the Complexity</a:t>
            </a:r>
          </a:p>
          <a:p>
            <a:pPr marL="285750" indent="-285750">
              <a:spcBef>
                <a:spcPts val="600"/>
              </a:spcBef>
            </a:pPr>
            <a:endParaRPr lang="en-US" dirty="0"/>
          </a:p>
        </p:txBody>
      </p:sp>
      <p:sp>
        <p:nvSpPr>
          <p:cNvPr id="8" name="Slide Number Placeholder 3">
            <a:extLst>
              <a:ext uri="{FF2B5EF4-FFF2-40B4-BE49-F238E27FC236}">
                <a16:creationId xmlns:a16="http://schemas.microsoft.com/office/drawing/2014/main" id="{1A95A38D-5827-87C7-7EFD-A23CF8D2722F}"/>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134</a:t>
            </a:fld>
            <a:endParaRPr lang="en-US" dirty="0"/>
          </a:p>
        </p:txBody>
      </p:sp>
    </p:spTree>
    <p:extLst>
      <p:ext uri="{BB962C8B-B14F-4D97-AF65-F5344CB8AC3E}">
        <p14:creationId xmlns:p14="http://schemas.microsoft.com/office/powerpoint/2010/main" val="4966523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9BAF-894C-1EB4-7EE5-10E367328B35}"/>
              </a:ext>
            </a:extLst>
          </p:cNvPr>
          <p:cNvSpPr txBox="1">
            <a:spLocks/>
          </p:cNvSpPr>
          <p:nvPr/>
        </p:nvSpPr>
        <p:spPr>
          <a:xfrm>
            <a:off x="497508" y="2244725"/>
            <a:ext cx="11196983"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pPr algn="ctr"/>
            <a:r>
              <a:rPr lang="en-US" dirty="0"/>
              <a:t>Interactive Q&amp;A with a BPR Expert</a:t>
            </a:r>
          </a:p>
          <a:p>
            <a:pPr algn="ctr"/>
            <a:r>
              <a:rPr lang="en-US" dirty="0"/>
              <a:t>(guest speaker)</a:t>
            </a:r>
          </a:p>
        </p:txBody>
      </p:sp>
    </p:spTree>
    <p:extLst>
      <p:ext uri="{BB962C8B-B14F-4D97-AF65-F5344CB8AC3E}">
        <p14:creationId xmlns:p14="http://schemas.microsoft.com/office/powerpoint/2010/main" val="17036401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136</a:t>
            </a:fld>
            <a:endParaRPr lang="en-US" dirty="0"/>
          </a:p>
        </p:txBody>
      </p:sp>
    </p:spTree>
    <p:extLst>
      <p:ext uri="{BB962C8B-B14F-4D97-AF65-F5344CB8AC3E}">
        <p14:creationId xmlns:p14="http://schemas.microsoft.com/office/powerpoint/2010/main" val="19131978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15</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Training Recap</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137</a:t>
            </a:fld>
            <a:endParaRPr lang="en-US" dirty="0"/>
          </a:p>
        </p:txBody>
      </p:sp>
    </p:spTree>
    <p:extLst>
      <p:ext uri="{BB962C8B-B14F-4D97-AF65-F5344CB8AC3E}">
        <p14:creationId xmlns:p14="http://schemas.microsoft.com/office/powerpoint/2010/main" val="27588656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15.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ea typeface="Times New Roman" panose="02020603050405020304" pitchFamily="18" charset="0"/>
              </a:rPr>
              <a:t>Recap of key learnings </a:t>
            </a:r>
          </a:p>
          <a:p>
            <a:r>
              <a:rPr lang="en-US" kern="100" dirty="0">
                <a:effectLst/>
                <a:ea typeface="Times New Roman" panose="02020603050405020304" pitchFamily="18" charset="0"/>
              </a:rPr>
              <a:t>Post-workshop resources and support </a:t>
            </a:r>
          </a:p>
          <a:p>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138</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11748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9BE-713B-AEF3-69CB-329C8A3ABD08}"/>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Recap of Key Learnings</a:t>
            </a:r>
            <a:br>
              <a:rPr lang="en-US" dirty="0"/>
            </a:br>
            <a:br>
              <a:rPr lang="en-US" dirty="0"/>
            </a:br>
            <a:endParaRPr lang="en-US" dirty="0"/>
          </a:p>
        </p:txBody>
      </p:sp>
      <p:sp>
        <p:nvSpPr>
          <p:cNvPr id="3" name="Content Placeholder 2">
            <a:extLst>
              <a:ext uri="{FF2B5EF4-FFF2-40B4-BE49-F238E27FC236}">
                <a16:creationId xmlns:a16="http://schemas.microsoft.com/office/drawing/2014/main" id="{D48DB371-1BDE-6606-BF68-0E7B36AFBD12}"/>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Continuous Improvement Mindset </a:t>
            </a:r>
          </a:p>
          <a:p>
            <a:pPr marL="285750" indent="-285750">
              <a:spcBef>
                <a:spcPts val="600"/>
              </a:spcBef>
            </a:pPr>
            <a:r>
              <a:rPr lang="en-US"/>
              <a:t>Process-Centric Approach </a:t>
            </a:r>
          </a:p>
          <a:p>
            <a:pPr marL="285750" indent="-285750">
              <a:spcBef>
                <a:spcPts val="600"/>
              </a:spcBef>
            </a:pPr>
            <a:r>
              <a:rPr lang="en-US"/>
              <a:t>Data-Driven Decision Making </a:t>
            </a:r>
          </a:p>
          <a:p>
            <a:pPr marL="285750" indent="-285750">
              <a:spcBef>
                <a:spcPts val="600"/>
              </a:spcBef>
            </a:pPr>
            <a:r>
              <a:rPr lang="en-US"/>
              <a:t>Employee Engagement </a:t>
            </a:r>
          </a:p>
          <a:p>
            <a:pPr marL="285750" indent="-285750">
              <a:spcBef>
                <a:spcPts val="600"/>
              </a:spcBef>
            </a:pPr>
            <a:r>
              <a:rPr lang="en-US"/>
              <a:t>Customer Focus </a:t>
            </a:r>
          </a:p>
          <a:p>
            <a:pPr marL="285750" indent="-285750">
              <a:spcBef>
                <a:spcPts val="600"/>
              </a:spcBef>
            </a:pPr>
            <a:r>
              <a:rPr lang="en-US"/>
              <a:t>Adaptability and Resilience</a:t>
            </a:r>
            <a:endParaRPr lang="en-US" dirty="0"/>
          </a:p>
        </p:txBody>
      </p:sp>
      <p:sp>
        <p:nvSpPr>
          <p:cNvPr id="4" name="Slide Number Placeholder 3">
            <a:extLst>
              <a:ext uri="{FF2B5EF4-FFF2-40B4-BE49-F238E27FC236}">
                <a16:creationId xmlns:a16="http://schemas.microsoft.com/office/drawing/2014/main" id="{476FB574-2E8A-D616-075C-3BF1E796A32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139</a:t>
            </a:fld>
            <a:endParaRPr lang="en-US" dirty="0"/>
          </a:p>
        </p:txBody>
      </p:sp>
    </p:spTree>
    <p:extLst>
      <p:ext uri="{BB962C8B-B14F-4D97-AF65-F5344CB8AC3E}">
        <p14:creationId xmlns:p14="http://schemas.microsoft.com/office/powerpoint/2010/main" val="49142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48E67-A24E-ACBD-315A-41837724392F}"/>
              </a:ext>
            </a:extLst>
          </p:cNvPr>
          <p:cNvPicPr>
            <a:picLocks noChangeAspect="1"/>
          </p:cNvPicPr>
          <p:nvPr/>
        </p:nvPicPr>
        <p:blipFill>
          <a:blip r:embed="rId3"/>
          <a:stretch>
            <a:fillRect/>
          </a:stretch>
        </p:blipFill>
        <p:spPr>
          <a:xfrm>
            <a:off x="9125992" y="1239988"/>
            <a:ext cx="2117034" cy="4223483"/>
          </a:xfrm>
          <a:prstGeom prst="rect">
            <a:avLst/>
          </a:prstGeom>
        </p:spPr>
      </p:pic>
      <p:sp>
        <p:nvSpPr>
          <p:cNvPr id="2" name="Title 1">
            <a:extLst>
              <a:ext uri="{FF2B5EF4-FFF2-40B4-BE49-F238E27FC236}">
                <a16:creationId xmlns:a16="http://schemas.microsoft.com/office/drawing/2014/main" id="{BD7E6140-A4A4-7F8B-6253-AF418DADB66F}"/>
              </a:ext>
            </a:extLst>
          </p:cNvPr>
          <p:cNvSpPr txBox="1">
            <a:spLocks/>
          </p:cNvSpPr>
          <p:nvPr/>
        </p:nvSpPr>
        <p:spPr>
          <a:xfrm>
            <a:off x="492112" y="245816"/>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 Configuration Management (ProCM)</a:t>
            </a:r>
          </a:p>
        </p:txBody>
      </p:sp>
      <p:sp>
        <p:nvSpPr>
          <p:cNvPr id="3" name="Content Placeholder 2">
            <a:extLst>
              <a:ext uri="{FF2B5EF4-FFF2-40B4-BE49-F238E27FC236}">
                <a16:creationId xmlns:a16="http://schemas.microsoft.com/office/drawing/2014/main" id="{B2679216-DFC8-8114-BB9D-280377A541C8}"/>
              </a:ext>
            </a:extLst>
          </p:cNvPr>
          <p:cNvSpPr txBox="1">
            <a:spLocks/>
          </p:cNvSpPr>
          <p:nvPr/>
        </p:nvSpPr>
        <p:spPr>
          <a:xfrm>
            <a:off x="838200" y="1175084"/>
            <a:ext cx="8553226"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spcAft>
                <a:spcPts val="1200"/>
              </a:spcAft>
              <a:buSzPts val="1000"/>
              <a:buFont typeface="Symbol" panose="05050102010706020507" pitchFamily="18" charset="2"/>
              <a:buChar char=""/>
              <a:tabLst>
                <a:tab pos="457200" algn="l"/>
              </a:tabLst>
            </a:pPr>
            <a:r>
              <a:rPr lang="en-US" sz="1800" b="1" dirty="0">
                <a:ea typeface="Calibri" panose="020F0502020204030204" pitchFamily="34" charset="0"/>
              </a:rPr>
              <a:t>Why ProCM is Important:</a:t>
            </a:r>
            <a:r>
              <a:rPr lang="en-US" sz="1800" dirty="0">
                <a:ea typeface="Calibri" panose="020F0502020204030204" pitchFamily="34" charset="0"/>
              </a:rPr>
              <a:t> ProCM is crucial for maintaining operational efficiency, ensuring regulatory compliance, real-time communication, and facilitating continuous improvement initiatives. It helps organizations reduce errors, minimize risks, and improve overall performance. Processes are an enterprises most valuable IP.</a:t>
            </a:r>
          </a:p>
          <a:p>
            <a:pPr marL="342900" indent="-342900">
              <a:lnSpc>
                <a:spcPct val="107000"/>
              </a:lnSpc>
              <a:spcBef>
                <a:spcPts val="0"/>
              </a:spcBef>
              <a:spcAft>
                <a:spcPts val="1200"/>
              </a:spcAft>
              <a:buSzPts val="1000"/>
              <a:buFont typeface="Symbol" panose="05050102010706020507" pitchFamily="18" charset="2"/>
              <a:buChar char=""/>
              <a:tabLst>
                <a:tab pos="457200" algn="l"/>
              </a:tabLst>
            </a:pPr>
            <a:r>
              <a:rPr lang="en-US" sz="1800" b="1" dirty="0">
                <a:ea typeface="Calibri" panose="020F0502020204030204" pitchFamily="34" charset="0"/>
              </a:rPr>
              <a:t>Key Component(s) of ProCM:</a:t>
            </a:r>
            <a:r>
              <a:rPr lang="en-US" sz="1800" dirty="0">
                <a:ea typeface="Calibri" panose="020F0502020204030204" pitchFamily="34" charset="0"/>
              </a:rPr>
              <a:t> Communication; ProCM encompasses various elements, including process modeling (e.g., flow, inputs, outputs, controls, resources), documentation, version control, change management, and verification all real-time if appropriate. These components work together to create a structured framework for managing and communicating process(es) insight, oversight, and knowledge throughout their lifecycle.</a:t>
            </a:r>
          </a:p>
          <a:p>
            <a:pPr marL="342900" indent="-342900">
              <a:lnSpc>
                <a:spcPct val="107000"/>
              </a:lnSpc>
              <a:spcBef>
                <a:spcPts val="0"/>
              </a:spcBef>
              <a:spcAft>
                <a:spcPts val="1200"/>
              </a:spcAft>
              <a:buSzPts val="1000"/>
              <a:buFont typeface="Symbol" panose="05050102010706020507" pitchFamily="18" charset="2"/>
              <a:buChar char=""/>
              <a:tabLst>
                <a:tab pos="457200" algn="l"/>
              </a:tabLst>
            </a:pPr>
            <a:r>
              <a:rPr lang="en-US" sz="1800" b="1" dirty="0">
                <a:ea typeface="Calibri" panose="020F0502020204030204" pitchFamily="34" charset="0"/>
              </a:rPr>
              <a:t>Benefits of ProCM:</a:t>
            </a:r>
            <a:r>
              <a:rPr lang="en-US" sz="1800" dirty="0">
                <a:ea typeface="Calibri" panose="020F0502020204030204" pitchFamily="34" charset="0"/>
              </a:rPr>
              <a:t> Implementing ProCM can lead to improved process efficiency, enhanced quality control, increased transparency, improved communications, better decision-making, and reduced costs. It can also help organizations adapt more effectively to changing business needs and regulatory requirements.</a:t>
            </a:r>
          </a:p>
          <a:p>
            <a:endParaRPr lang="en-US" dirty="0"/>
          </a:p>
        </p:txBody>
      </p:sp>
      <p:sp>
        <p:nvSpPr>
          <p:cNvPr id="4" name="Slide Number Placeholder 3">
            <a:extLst>
              <a:ext uri="{FF2B5EF4-FFF2-40B4-BE49-F238E27FC236}">
                <a16:creationId xmlns:a16="http://schemas.microsoft.com/office/drawing/2014/main" id="{B02C1D90-7C39-DDBC-77AA-4BC0E2CE2B77}"/>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14</a:t>
            </a:fld>
            <a:endParaRPr lang="en-US" dirty="0"/>
          </a:p>
        </p:txBody>
      </p:sp>
    </p:spTree>
    <p:extLst>
      <p:ext uri="{BB962C8B-B14F-4D97-AF65-F5344CB8AC3E}">
        <p14:creationId xmlns:p14="http://schemas.microsoft.com/office/powerpoint/2010/main" val="41393672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CD516-6B7A-2FDE-6D94-6BDD9D5B2DF2}"/>
              </a:ext>
            </a:extLst>
          </p:cNvPr>
          <p:cNvSpPr txBox="1">
            <a:spLocks/>
          </p:cNvSpPr>
          <p:nvPr/>
        </p:nvSpPr>
        <p:spPr>
          <a:xfrm>
            <a:off x="0" y="2346325"/>
            <a:ext cx="121920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pPr algn="ctr"/>
            <a:r>
              <a:rPr lang="en-US" dirty="0"/>
              <a:t>Post-workshop Resources and Support</a:t>
            </a:r>
            <a:br>
              <a:rPr lang="en-US" dirty="0"/>
            </a:br>
            <a:br>
              <a:rPr lang="en-US" dirty="0"/>
            </a:br>
            <a:endParaRPr lang="en-US" dirty="0"/>
          </a:p>
        </p:txBody>
      </p:sp>
    </p:spTree>
    <p:extLst>
      <p:ext uri="{BB962C8B-B14F-4D97-AF65-F5344CB8AC3E}">
        <p14:creationId xmlns:p14="http://schemas.microsoft.com/office/powerpoint/2010/main" val="12869525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141</a:t>
            </a:fld>
            <a:endParaRPr lang="en-US" dirty="0"/>
          </a:p>
        </p:txBody>
      </p:sp>
    </p:spTree>
    <p:extLst>
      <p:ext uri="{BB962C8B-B14F-4D97-AF65-F5344CB8AC3E}">
        <p14:creationId xmlns:p14="http://schemas.microsoft.com/office/powerpoint/2010/main" val="20658389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66CBB-3ACB-83C9-A950-96A6A09B5D59}"/>
              </a:ext>
            </a:extLst>
          </p:cNvPr>
          <p:cNvPicPr>
            <a:picLocks noChangeAspect="1"/>
          </p:cNvPicPr>
          <p:nvPr/>
        </p:nvPicPr>
        <p:blipFill>
          <a:blip r:embed="rId2"/>
          <a:stretch>
            <a:fillRect/>
          </a:stretch>
        </p:blipFill>
        <p:spPr>
          <a:xfrm>
            <a:off x="2861811" y="1004549"/>
            <a:ext cx="6468378" cy="4848902"/>
          </a:xfrm>
          <a:prstGeom prst="rect">
            <a:avLst/>
          </a:prstGeom>
        </p:spPr>
      </p:pic>
    </p:spTree>
    <p:extLst>
      <p:ext uri="{BB962C8B-B14F-4D97-AF65-F5344CB8AC3E}">
        <p14:creationId xmlns:p14="http://schemas.microsoft.com/office/powerpoint/2010/main" val="5874452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4434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4979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840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9758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2649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336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71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EE1F2-2643-6E55-2642-98B79E1E41F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EC63033-BA3C-39C7-45A9-25F69510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12" y="1366549"/>
            <a:ext cx="8966435" cy="423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F0636FA-4166-4E71-A6F5-8FE68B3FE1B3}"/>
              </a:ext>
            </a:extLst>
          </p:cNvPr>
          <p:cNvSpPr txBox="1">
            <a:spLocks/>
          </p:cNvSpPr>
          <p:nvPr/>
        </p:nvSpPr>
        <p:spPr>
          <a:xfrm>
            <a:off x="492112" y="245816"/>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 Configuration Management (ProCM)</a:t>
            </a:r>
          </a:p>
        </p:txBody>
      </p:sp>
      <p:sp>
        <p:nvSpPr>
          <p:cNvPr id="4" name="Slide Number Placeholder 3">
            <a:extLst>
              <a:ext uri="{FF2B5EF4-FFF2-40B4-BE49-F238E27FC236}">
                <a16:creationId xmlns:a16="http://schemas.microsoft.com/office/drawing/2014/main" id="{B080F476-A457-AC95-005E-F3EF944CA0CB}"/>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15</a:t>
            </a:fld>
            <a:endParaRPr lang="en-US" dirty="0"/>
          </a:p>
        </p:txBody>
      </p:sp>
      <p:pic>
        <p:nvPicPr>
          <p:cNvPr id="6" name="Picture 5">
            <a:extLst>
              <a:ext uri="{FF2B5EF4-FFF2-40B4-BE49-F238E27FC236}">
                <a16:creationId xmlns:a16="http://schemas.microsoft.com/office/drawing/2014/main" id="{3D5A7386-84BB-C508-0C4D-CFE79FA51787}"/>
              </a:ext>
            </a:extLst>
          </p:cNvPr>
          <p:cNvPicPr>
            <a:picLocks noChangeAspect="1"/>
          </p:cNvPicPr>
          <p:nvPr/>
        </p:nvPicPr>
        <p:blipFill>
          <a:blip r:embed="rId4"/>
          <a:stretch>
            <a:fillRect/>
          </a:stretch>
        </p:blipFill>
        <p:spPr>
          <a:xfrm>
            <a:off x="9081370" y="1152015"/>
            <a:ext cx="3110631" cy="4339435"/>
          </a:xfrm>
          <a:prstGeom prst="rect">
            <a:avLst/>
          </a:prstGeom>
        </p:spPr>
      </p:pic>
      <p:pic>
        <p:nvPicPr>
          <p:cNvPr id="8" name="Picture 7">
            <a:extLst>
              <a:ext uri="{FF2B5EF4-FFF2-40B4-BE49-F238E27FC236}">
                <a16:creationId xmlns:a16="http://schemas.microsoft.com/office/drawing/2014/main" id="{CA0FD9D2-CF8D-1B02-813A-3A000A615838}"/>
              </a:ext>
            </a:extLst>
          </p:cNvPr>
          <p:cNvPicPr>
            <a:picLocks noChangeAspect="1"/>
          </p:cNvPicPr>
          <p:nvPr/>
        </p:nvPicPr>
        <p:blipFill>
          <a:blip r:embed="rId5"/>
          <a:stretch>
            <a:fillRect/>
          </a:stretch>
        </p:blipFill>
        <p:spPr>
          <a:xfrm>
            <a:off x="4218781" y="1350891"/>
            <a:ext cx="4258269" cy="4124901"/>
          </a:xfrm>
          <a:prstGeom prst="rect">
            <a:avLst/>
          </a:prstGeom>
        </p:spPr>
      </p:pic>
      <p:pic>
        <p:nvPicPr>
          <p:cNvPr id="10" name="Picture 9">
            <a:extLst>
              <a:ext uri="{FF2B5EF4-FFF2-40B4-BE49-F238E27FC236}">
                <a16:creationId xmlns:a16="http://schemas.microsoft.com/office/drawing/2014/main" id="{EC985CD7-2ED6-E3CD-4338-B6C132213162}"/>
              </a:ext>
            </a:extLst>
          </p:cNvPr>
          <p:cNvPicPr>
            <a:picLocks noChangeAspect="1"/>
          </p:cNvPicPr>
          <p:nvPr/>
        </p:nvPicPr>
        <p:blipFill>
          <a:blip r:embed="rId6"/>
          <a:stretch>
            <a:fillRect/>
          </a:stretch>
        </p:blipFill>
        <p:spPr>
          <a:xfrm>
            <a:off x="492112" y="2216136"/>
            <a:ext cx="3271911" cy="2425728"/>
          </a:xfrm>
          <a:prstGeom prst="rect">
            <a:avLst/>
          </a:prstGeom>
        </p:spPr>
      </p:pic>
    </p:spTree>
    <p:extLst>
      <p:ext uri="{BB962C8B-B14F-4D97-AF65-F5344CB8AC3E}">
        <p14:creationId xmlns:p14="http://schemas.microsoft.com/office/powerpoint/2010/main" val="246880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713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8107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6767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9979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606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794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4168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7277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591C1D-33EE-ED38-C9CD-B84D41730C3F}"/>
              </a:ext>
            </a:extLst>
          </p:cNvPr>
          <p:cNvSpPr/>
          <p:nvPr/>
        </p:nvSpPr>
        <p:spPr>
          <a:xfrm>
            <a:off x="2200983" y="1043956"/>
            <a:ext cx="795020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Understanding</a:t>
            </a:r>
          </a:p>
        </p:txBody>
      </p:sp>
      <p:sp>
        <p:nvSpPr>
          <p:cNvPr id="3" name="Rectangle 2">
            <a:extLst>
              <a:ext uri="{FF2B5EF4-FFF2-40B4-BE49-F238E27FC236}">
                <a16:creationId xmlns:a16="http://schemas.microsoft.com/office/drawing/2014/main" id="{12F541EC-85AA-52E1-3168-FD0D1EB7E557}"/>
              </a:ext>
            </a:extLst>
          </p:cNvPr>
          <p:cNvSpPr/>
          <p:nvPr/>
        </p:nvSpPr>
        <p:spPr>
          <a:xfrm>
            <a:off x="2212159" y="1907984"/>
            <a:ext cx="7950200" cy="70104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Knowledge</a:t>
            </a:r>
          </a:p>
        </p:txBody>
      </p:sp>
      <p:sp>
        <p:nvSpPr>
          <p:cNvPr id="4" name="Rectangle 31">
            <a:extLst>
              <a:ext uri="{FF2B5EF4-FFF2-40B4-BE49-F238E27FC236}">
                <a16:creationId xmlns:a16="http://schemas.microsoft.com/office/drawing/2014/main" id="{15C6652B-47E5-7D13-86E5-64AF097E682F}"/>
              </a:ext>
            </a:extLst>
          </p:cNvPr>
          <p:cNvSpPr>
            <a:spLocks noChangeArrowheads="1"/>
          </p:cNvSpPr>
          <p:nvPr/>
        </p:nvSpPr>
        <p:spPr bwMode="auto">
          <a:xfrm>
            <a:off x="2243328" y="4259820"/>
            <a:ext cx="7924800" cy="533400"/>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5" name="Rectangle 47">
            <a:extLst>
              <a:ext uri="{FF2B5EF4-FFF2-40B4-BE49-F238E27FC236}">
                <a16:creationId xmlns:a16="http://schemas.microsoft.com/office/drawing/2014/main" id="{B8CBBB09-1D03-CE0D-B6E8-99669E829ABF}"/>
              </a:ext>
            </a:extLst>
          </p:cNvPr>
          <p:cNvSpPr>
            <a:spLocks noChangeArrowheads="1"/>
          </p:cNvSpPr>
          <p:nvPr/>
        </p:nvSpPr>
        <p:spPr bwMode="auto">
          <a:xfrm>
            <a:off x="8339328" y="5361033"/>
            <a:ext cx="1905000" cy="89537"/>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6" name="Rectangle 47">
            <a:extLst>
              <a:ext uri="{FF2B5EF4-FFF2-40B4-BE49-F238E27FC236}">
                <a16:creationId xmlns:a16="http://schemas.microsoft.com/office/drawing/2014/main" id="{01B687E8-7053-84B1-1A45-4DE144967670}"/>
              </a:ext>
            </a:extLst>
          </p:cNvPr>
          <p:cNvSpPr>
            <a:spLocks noChangeArrowheads="1"/>
          </p:cNvSpPr>
          <p:nvPr/>
        </p:nvSpPr>
        <p:spPr bwMode="auto">
          <a:xfrm>
            <a:off x="5291328" y="5361033"/>
            <a:ext cx="1905000" cy="89537"/>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7" name="Rectangle 24">
            <a:extLst>
              <a:ext uri="{FF2B5EF4-FFF2-40B4-BE49-F238E27FC236}">
                <a16:creationId xmlns:a16="http://schemas.microsoft.com/office/drawing/2014/main" id="{49E96E92-D811-0957-772D-C9E8EC1EFC1F}"/>
              </a:ext>
            </a:extLst>
          </p:cNvPr>
          <p:cNvSpPr>
            <a:spLocks noChangeArrowheads="1"/>
          </p:cNvSpPr>
          <p:nvPr/>
        </p:nvSpPr>
        <p:spPr bwMode="auto">
          <a:xfrm>
            <a:off x="2186759" y="4761470"/>
            <a:ext cx="1885369" cy="105453"/>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8" name="Rectangle 47">
            <a:extLst>
              <a:ext uri="{FF2B5EF4-FFF2-40B4-BE49-F238E27FC236}">
                <a16:creationId xmlns:a16="http://schemas.microsoft.com/office/drawing/2014/main" id="{8194F9E6-4D45-1536-9E03-A41A56734537}"/>
              </a:ext>
            </a:extLst>
          </p:cNvPr>
          <p:cNvSpPr>
            <a:spLocks noChangeArrowheads="1"/>
          </p:cNvSpPr>
          <p:nvPr/>
        </p:nvSpPr>
        <p:spPr bwMode="auto">
          <a:xfrm>
            <a:off x="2167128" y="5362464"/>
            <a:ext cx="1905000" cy="89537"/>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9" name="Rectangle 22">
            <a:extLst>
              <a:ext uri="{FF2B5EF4-FFF2-40B4-BE49-F238E27FC236}">
                <a16:creationId xmlns:a16="http://schemas.microsoft.com/office/drawing/2014/main" id="{5BF94DD1-6A83-D620-8869-05952503927C}"/>
              </a:ext>
            </a:extLst>
          </p:cNvPr>
          <p:cNvSpPr>
            <a:spLocks noChangeArrowheads="1"/>
          </p:cNvSpPr>
          <p:nvPr/>
        </p:nvSpPr>
        <p:spPr bwMode="auto">
          <a:xfrm>
            <a:off x="8459125" y="4844874"/>
            <a:ext cx="1651000" cy="524415"/>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10" name="Rectangle 25">
            <a:extLst>
              <a:ext uri="{FF2B5EF4-FFF2-40B4-BE49-F238E27FC236}">
                <a16:creationId xmlns:a16="http://schemas.microsoft.com/office/drawing/2014/main" id="{EA11F31A-3DA6-29F1-29B6-8AEA1357A866}"/>
              </a:ext>
            </a:extLst>
          </p:cNvPr>
          <p:cNvSpPr>
            <a:spLocks noChangeArrowheads="1"/>
          </p:cNvSpPr>
          <p:nvPr/>
        </p:nvSpPr>
        <p:spPr bwMode="auto">
          <a:xfrm>
            <a:off x="5421213" y="4844874"/>
            <a:ext cx="1651000" cy="524415"/>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11" name="Rectangle 31">
            <a:extLst>
              <a:ext uri="{FF2B5EF4-FFF2-40B4-BE49-F238E27FC236}">
                <a16:creationId xmlns:a16="http://schemas.microsoft.com/office/drawing/2014/main" id="{40DB340C-F4DE-48CF-2023-C03BBFA8B038}"/>
              </a:ext>
            </a:extLst>
          </p:cNvPr>
          <p:cNvSpPr>
            <a:spLocks noChangeArrowheads="1"/>
          </p:cNvSpPr>
          <p:nvPr/>
        </p:nvSpPr>
        <p:spPr bwMode="auto">
          <a:xfrm>
            <a:off x="2243328" y="5444220"/>
            <a:ext cx="7924800" cy="533400"/>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12" name="Rectangle 7">
            <a:extLst>
              <a:ext uri="{FF2B5EF4-FFF2-40B4-BE49-F238E27FC236}">
                <a16:creationId xmlns:a16="http://schemas.microsoft.com/office/drawing/2014/main" id="{AD1D9B05-2171-11BF-AA1B-AB8B205797B8}"/>
              </a:ext>
            </a:extLst>
          </p:cNvPr>
          <p:cNvSpPr>
            <a:spLocks noChangeArrowheads="1"/>
          </p:cNvSpPr>
          <p:nvPr/>
        </p:nvSpPr>
        <p:spPr bwMode="auto">
          <a:xfrm>
            <a:off x="5395813" y="4794074"/>
            <a:ext cx="1651000" cy="519171"/>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13" name="Text Box 10">
            <a:extLst>
              <a:ext uri="{FF2B5EF4-FFF2-40B4-BE49-F238E27FC236}">
                <a16:creationId xmlns:a16="http://schemas.microsoft.com/office/drawing/2014/main" id="{680D145A-15BE-1B7B-075B-860222081326}"/>
              </a:ext>
            </a:extLst>
          </p:cNvPr>
          <p:cNvSpPr txBox="1">
            <a:spLocks noChangeArrowheads="1"/>
          </p:cNvSpPr>
          <p:nvPr/>
        </p:nvSpPr>
        <p:spPr bwMode="auto">
          <a:xfrm>
            <a:off x="5428582" y="4832588"/>
            <a:ext cx="1615346" cy="461665"/>
          </a:xfrm>
          <a:prstGeom prst="rect">
            <a:avLst/>
          </a:prstGeom>
          <a:noFill/>
          <a:ln w="25400">
            <a:noFill/>
            <a:miter lim="800000"/>
            <a:headEnd/>
            <a:tailEnd/>
          </a:ln>
        </p:spPr>
        <p:txBody>
          <a:bodyPr wrap="square">
            <a:spAutoFit/>
          </a:bodyPr>
          <a:lstStyle/>
          <a:p>
            <a:pPr algn="ctr"/>
            <a:r>
              <a:rPr lang="en-US" sz="1200" b="1" dirty="0"/>
              <a:t>Configuration Change Management</a:t>
            </a:r>
          </a:p>
        </p:txBody>
      </p:sp>
      <p:sp>
        <p:nvSpPr>
          <p:cNvPr id="14" name="Rectangle 15">
            <a:extLst>
              <a:ext uri="{FF2B5EF4-FFF2-40B4-BE49-F238E27FC236}">
                <a16:creationId xmlns:a16="http://schemas.microsoft.com/office/drawing/2014/main" id="{7909C9BF-8830-1A2E-68E1-FA82A51F5DCF}"/>
              </a:ext>
            </a:extLst>
          </p:cNvPr>
          <p:cNvSpPr>
            <a:spLocks noChangeArrowheads="1"/>
          </p:cNvSpPr>
          <p:nvPr/>
        </p:nvSpPr>
        <p:spPr bwMode="auto">
          <a:xfrm>
            <a:off x="2243328" y="5393420"/>
            <a:ext cx="7924800" cy="533400"/>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15" name="Text Box 16">
            <a:extLst>
              <a:ext uri="{FF2B5EF4-FFF2-40B4-BE49-F238E27FC236}">
                <a16:creationId xmlns:a16="http://schemas.microsoft.com/office/drawing/2014/main" id="{8EEA2FF9-3590-0858-09C8-A9340C3A034F}"/>
              </a:ext>
            </a:extLst>
          </p:cNvPr>
          <p:cNvSpPr txBox="1">
            <a:spLocks noChangeArrowheads="1"/>
          </p:cNvSpPr>
          <p:nvPr/>
        </p:nvSpPr>
        <p:spPr bwMode="auto">
          <a:xfrm>
            <a:off x="3651498" y="5507720"/>
            <a:ext cx="4889004" cy="338554"/>
          </a:xfrm>
          <a:prstGeom prst="rect">
            <a:avLst/>
          </a:prstGeom>
          <a:noFill/>
          <a:ln w="25400">
            <a:noFill/>
            <a:miter lim="800000"/>
            <a:headEnd/>
            <a:tailEnd/>
          </a:ln>
        </p:spPr>
        <p:txBody>
          <a:bodyPr wrap="square">
            <a:spAutoFit/>
          </a:bodyPr>
          <a:lstStyle/>
          <a:p>
            <a:pPr algn="ctr"/>
            <a:r>
              <a:rPr lang="en-US" sz="1600" b="1" dirty="0"/>
              <a:t>Configuration Management Planning and Management</a:t>
            </a:r>
          </a:p>
        </p:txBody>
      </p:sp>
      <p:sp>
        <p:nvSpPr>
          <p:cNvPr id="16" name="Rectangle 38">
            <a:extLst>
              <a:ext uri="{FF2B5EF4-FFF2-40B4-BE49-F238E27FC236}">
                <a16:creationId xmlns:a16="http://schemas.microsoft.com/office/drawing/2014/main" id="{CD0E7549-8F66-16FD-4AD8-71E87EF8C3D7}"/>
              </a:ext>
            </a:extLst>
          </p:cNvPr>
          <p:cNvSpPr>
            <a:spLocks noChangeArrowheads="1"/>
          </p:cNvSpPr>
          <p:nvPr/>
        </p:nvSpPr>
        <p:spPr bwMode="auto">
          <a:xfrm>
            <a:off x="2319528" y="4846305"/>
            <a:ext cx="1651000" cy="524415"/>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17" name="Rectangle 41">
            <a:extLst>
              <a:ext uri="{FF2B5EF4-FFF2-40B4-BE49-F238E27FC236}">
                <a16:creationId xmlns:a16="http://schemas.microsoft.com/office/drawing/2014/main" id="{AC15D813-2670-69B9-D8FE-8210804E7088}"/>
              </a:ext>
            </a:extLst>
          </p:cNvPr>
          <p:cNvSpPr>
            <a:spLocks noChangeArrowheads="1"/>
          </p:cNvSpPr>
          <p:nvPr/>
        </p:nvSpPr>
        <p:spPr bwMode="auto">
          <a:xfrm>
            <a:off x="2344928" y="4795505"/>
            <a:ext cx="1651000" cy="519171"/>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18" name="Rectangle 42">
            <a:extLst>
              <a:ext uri="{FF2B5EF4-FFF2-40B4-BE49-F238E27FC236}">
                <a16:creationId xmlns:a16="http://schemas.microsoft.com/office/drawing/2014/main" id="{FE704388-0288-27C1-8D0D-CA1BACC39699}"/>
              </a:ext>
            </a:extLst>
          </p:cNvPr>
          <p:cNvSpPr>
            <a:spLocks noChangeArrowheads="1"/>
          </p:cNvSpPr>
          <p:nvPr/>
        </p:nvSpPr>
        <p:spPr bwMode="auto">
          <a:xfrm>
            <a:off x="2237559" y="5314676"/>
            <a:ext cx="1859969" cy="80175"/>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19" name="Text Box 44">
            <a:extLst>
              <a:ext uri="{FF2B5EF4-FFF2-40B4-BE49-F238E27FC236}">
                <a16:creationId xmlns:a16="http://schemas.microsoft.com/office/drawing/2014/main" id="{967EBA24-9AB7-BC45-23F7-881034FF2D37}"/>
              </a:ext>
            </a:extLst>
          </p:cNvPr>
          <p:cNvSpPr txBox="1">
            <a:spLocks noChangeArrowheads="1"/>
          </p:cNvSpPr>
          <p:nvPr/>
        </p:nvSpPr>
        <p:spPr bwMode="auto">
          <a:xfrm>
            <a:off x="2319528" y="4777689"/>
            <a:ext cx="1676400" cy="553998"/>
          </a:xfrm>
          <a:prstGeom prst="rect">
            <a:avLst/>
          </a:prstGeom>
          <a:noFill/>
          <a:ln w="25400">
            <a:noFill/>
            <a:miter lim="800000"/>
            <a:headEnd/>
            <a:tailEnd/>
          </a:ln>
        </p:spPr>
        <p:txBody>
          <a:bodyPr wrap="square">
            <a:spAutoFit/>
          </a:bodyPr>
          <a:lstStyle/>
          <a:p>
            <a:pPr algn="ctr"/>
            <a:r>
              <a:rPr lang="en-US" sz="1500" b="1" dirty="0"/>
              <a:t>Configuration</a:t>
            </a:r>
          </a:p>
          <a:p>
            <a:pPr algn="ctr"/>
            <a:r>
              <a:rPr lang="en-US" sz="1500" b="1" dirty="0"/>
              <a:t>Identification</a:t>
            </a:r>
          </a:p>
        </p:txBody>
      </p:sp>
      <p:sp>
        <p:nvSpPr>
          <p:cNvPr id="20" name="Rectangle 2">
            <a:extLst>
              <a:ext uri="{FF2B5EF4-FFF2-40B4-BE49-F238E27FC236}">
                <a16:creationId xmlns:a16="http://schemas.microsoft.com/office/drawing/2014/main" id="{F4575187-85A3-C89B-0963-85337F57E513}"/>
              </a:ext>
            </a:extLst>
          </p:cNvPr>
          <p:cNvSpPr>
            <a:spLocks noChangeArrowheads="1"/>
          </p:cNvSpPr>
          <p:nvPr/>
        </p:nvSpPr>
        <p:spPr bwMode="auto">
          <a:xfrm>
            <a:off x="8408325" y="4794074"/>
            <a:ext cx="1651000" cy="519171"/>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1" name="Rectangle 4">
            <a:extLst>
              <a:ext uri="{FF2B5EF4-FFF2-40B4-BE49-F238E27FC236}">
                <a16:creationId xmlns:a16="http://schemas.microsoft.com/office/drawing/2014/main" id="{62C64C76-3AFC-5C69-837D-5A335011134C}"/>
              </a:ext>
            </a:extLst>
          </p:cNvPr>
          <p:cNvSpPr>
            <a:spLocks noChangeArrowheads="1"/>
          </p:cNvSpPr>
          <p:nvPr/>
        </p:nvSpPr>
        <p:spPr bwMode="auto">
          <a:xfrm>
            <a:off x="2212159" y="4710670"/>
            <a:ext cx="1885369" cy="105453"/>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2" name="Text Box 10">
            <a:extLst>
              <a:ext uri="{FF2B5EF4-FFF2-40B4-BE49-F238E27FC236}">
                <a16:creationId xmlns:a16="http://schemas.microsoft.com/office/drawing/2014/main" id="{73592C4B-C87B-2D3B-1DE6-41C78906A6C8}"/>
              </a:ext>
            </a:extLst>
          </p:cNvPr>
          <p:cNvSpPr txBox="1">
            <a:spLocks noChangeArrowheads="1"/>
          </p:cNvSpPr>
          <p:nvPr/>
        </p:nvSpPr>
        <p:spPr bwMode="auto">
          <a:xfrm>
            <a:off x="8415528" y="4783820"/>
            <a:ext cx="1615346" cy="461665"/>
          </a:xfrm>
          <a:prstGeom prst="rect">
            <a:avLst/>
          </a:prstGeom>
          <a:noFill/>
          <a:ln w="25400">
            <a:noFill/>
            <a:miter lim="800000"/>
            <a:headEnd/>
            <a:tailEnd/>
          </a:ln>
        </p:spPr>
        <p:txBody>
          <a:bodyPr wrap="square">
            <a:spAutoFit/>
          </a:bodyPr>
          <a:lstStyle/>
          <a:p>
            <a:pPr algn="ctr"/>
            <a:r>
              <a:rPr lang="en-US" sz="1200" b="1" dirty="0"/>
              <a:t>Configuration Verification &amp; Audit</a:t>
            </a:r>
          </a:p>
        </p:txBody>
      </p:sp>
      <p:sp>
        <p:nvSpPr>
          <p:cNvPr id="23" name="Rectangle 4">
            <a:extLst>
              <a:ext uri="{FF2B5EF4-FFF2-40B4-BE49-F238E27FC236}">
                <a16:creationId xmlns:a16="http://schemas.microsoft.com/office/drawing/2014/main" id="{9DC46A68-9F0A-9005-C4AC-B9DB0802A9C0}"/>
              </a:ext>
            </a:extLst>
          </p:cNvPr>
          <p:cNvSpPr>
            <a:spLocks noChangeArrowheads="1"/>
          </p:cNvSpPr>
          <p:nvPr/>
        </p:nvSpPr>
        <p:spPr bwMode="auto">
          <a:xfrm>
            <a:off x="5291328" y="4709239"/>
            <a:ext cx="1885369" cy="105453"/>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4" name="Rectangle 4">
            <a:extLst>
              <a:ext uri="{FF2B5EF4-FFF2-40B4-BE49-F238E27FC236}">
                <a16:creationId xmlns:a16="http://schemas.microsoft.com/office/drawing/2014/main" id="{980BD9DA-D628-8C70-1344-EAA138756769}"/>
              </a:ext>
            </a:extLst>
          </p:cNvPr>
          <p:cNvSpPr>
            <a:spLocks noChangeArrowheads="1"/>
          </p:cNvSpPr>
          <p:nvPr/>
        </p:nvSpPr>
        <p:spPr bwMode="auto">
          <a:xfrm>
            <a:off x="8325500" y="4709239"/>
            <a:ext cx="1885369" cy="105453"/>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5" name="Rectangle 42">
            <a:extLst>
              <a:ext uri="{FF2B5EF4-FFF2-40B4-BE49-F238E27FC236}">
                <a16:creationId xmlns:a16="http://schemas.microsoft.com/office/drawing/2014/main" id="{609C0E50-0647-76BC-A71D-490999CBEACF}"/>
              </a:ext>
            </a:extLst>
          </p:cNvPr>
          <p:cNvSpPr>
            <a:spLocks noChangeArrowheads="1"/>
          </p:cNvSpPr>
          <p:nvPr/>
        </p:nvSpPr>
        <p:spPr bwMode="auto">
          <a:xfrm>
            <a:off x="5291328" y="5313245"/>
            <a:ext cx="1859969" cy="80175"/>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6" name="Rectangle 42">
            <a:extLst>
              <a:ext uri="{FF2B5EF4-FFF2-40B4-BE49-F238E27FC236}">
                <a16:creationId xmlns:a16="http://schemas.microsoft.com/office/drawing/2014/main" id="{348E0E7C-D7E2-C55B-7E72-0DCFD04B3D8D}"/>
              </a:ext>
            </a:extLst>
          </p:cNvPr>
          <p:cNvSpPr>
            <a:spLocks noChangeArrowheads="1"/>
          </p:cNvSpPr>
          <p:nvPr/>
        </p:nvSpPr>
        <p:spPr bwMode="auto">
          <a:xfrm>
            <a:off x="8339328" y="5313245"/>
            <a:ext cx="1859969" cy="80175"/>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7" name="Rectangle 15">
            <a:extLst>
              <a:ext uri="{FF2B5EF4-FFF2-40B4-BE49-F238E27FC236}">
                <a16:creationId xmlns:a16="http://schemas.microsoft.com/office/drawing/2014/main" id="{A76AB077-99AD-7A51-0D1B-48FB2EA4C50E}"/>
              </a:ext>
            </a:extLst>
          </p:cNvPr>
          <p:cNvSpPr>
            <a:spLocks noChangeArrowheads="1"/>
          </p:cNvSpPr>
          <p:nvPr/>
        </p:nvSpPr>
        <p:spPr bwMode="auto">
          <a:xfrm>
            <a:off x="2243328" y="4170920"/>
            <a:ext cx="7924800" cy="571500"/>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28" name="Text Box 14">
            <a:extLst>
              <a:ext uri="{FF2B5EF4-FFF2-40B4-BE49-F238E27FC236}">
                <a16:creationId xmlns:a16="http://schemas.microsoft.com/office/drawing/2014/main" id="{7FE2A00F-5C9C-3A9B-19D3-E57045AB51DE}"/>
              </a:ext>
            </a:extLst>
          </p:cNvPr>
          <p:cNvSpPr txBox="1">
            <a:spLocks noChangeArrowheads="1"/>
          </p:cNvSpPr>
          <p:nvPr/>
        </p:nvSpPr>
        <p:spPr bwMode="auto">
          <a:xfrm>
            <a:off x="3767328" y="4306443"/>
            <a:ext cx="4851902" cy="338554"/>
          </a:xfrm>
          <a:prstGeom prst="rect">
            <a:avLst/>
          </a:prstGeom>
          <a:noFill/>
          <a:ln w="25400">
            <a:noFill/>
            <a:miter lim="800000"/>
            <a:headEnd/>
            <a:tailEnd/>
          </a:ln>
        </p:spPr>
        <p:txBody>
          <a:bodyPr wrap="square">
            <a:spAutoFit/>
          </a:bodyPr>
          <a:lstStyle/>
          <a:p>
            <a:pPr algn="ctr"/>
            <a:r>
              <a:rPr lang="en-US" sz="1600" b="1" dirty="0"/>
              <a:t>Configuration Status Accounting</a:t>
            </a:r>
          </a:p>
        </p:txBody>
      </p:sp>
      <p:sp>
        <p:nvSpPr>
          <p:cNvPr id="29" name="Rectangle 31">
            <a:extLst>
              <a:ext uri="{FF2B5EF4-FFF2-40B4-BE49-F238E27FC236}">
                <a16:creationId xmlns:a16="http://schemas.microsoft.com/office/drawing/2014/main" id="{8238C31C-1AF2-B46F-5EFF-5D002E80B2B0}"/>
              </a:ext>
            </a:extLst>
          </p:cNvPr>
          <p:cNvSpPr>
            <a:spLocks noChangeArrowheads="1"/>
          </p:cNvSpPr>
          <p:nvPr/>
        </p:nvSpPr>
        <p:spPr bwMode="auto">
          <a:xfrm>
            <a:off x="2225204" y="2889357"/>
            <a:ext cx="7950200" cy="1272302"/>
          </a:xfrm>
          <a:prstGeom prst="rect">
            <a:avLst/>
          </a:prstGeom>
          <a:solidFill>
            <a:schemeClr val="tx1"/>
          </a:solidFill>
          <a:ln w="25400">
            <a:solidFill>
              <a:schemeClr val="tx1"/>
            </a:solidFill>
            <a:miter lim="800000"/>
            <a:headEnd/>
            <a:tailEnd/>
          </a:ln>
        </p:spPr>
        <p:txBody>
          <a:bodyPr wrap="none" anchor="ctr"/>
          <a:lstStyle/>
          <a:p>
            <a:endParaRPr lang="en-US"/>
          </a:p>
        </p:txBody>
      </p:sp>
      <p:sp>
        <p:nvSpPr>
          <p:cNvPr id="30" name="Rectangle 15">
            <a:extLst>
              <a:ext uri="{FF2B5EF4-FFF2-40B4-BE49-F238E27FC236}">
                <a16:creationId xmlns:a16="http://schemas.microsoft.com/office/drawing/2014/main" id="{AD374767-4920-682E-A55C-05FEBE599A90}"/>
              </a:ext>
            </a:extLst>
          </p:cNvPr>
          <p:cNvSpPr>
            <a:spLocks noChangeArrowheads="1"/>
          </p:cNvSpPr>
          <p:nvPr/>
        </p:nvSpPr>
        <p:spPr bwMode="auto">
          <a:xfrm>
            <a:off x="2225204" y="2899756"/>
            <a:ext cx="7950200" cy="1208802"/>
          </a:xfrm>
          <a:prstGeom prst="rect">
            <a:avLst/>
          </a:prstGeom>
          <a:solidFill>
            <a:schemeClr val="bg2">
              <a:lumMod val="90000"/>
            </a:schemeClr>
          </a:solidFill>
          <a:ln w="25400">
            <a:solidFill>
              <a:schemeClr val="tx1"/>
            </a:solidFill>
            <a:miter lim="800000"/>
            <a:headEnd/>
            <a:tailEnd/>
          </a:ln>
        </p:spPr>
        <p:txBody>
          <a:bodyPr wrap="none" anchor="ctr"/>
          <a:lstStyle/>
          <a:p>
            <a:endParaRPr lang="en-US"/>
          </a:p>
        </p:txBody>
      </p:sp>
      <p:sp>
        <p:nvSpPr>
          <p:cNvPr id="31" name="Text Box 14">
            <a:extLst>
              <a:ext uri="{FF2B5EF4-FFF2-40B4-BE49-F238E27FC236}">
                <a16:creationId xmlns:a16="http://schemas.microsoft.com/office/drawing/2014/main" id="{B420A699-A3E4-79A2-9A63-D252E1571E0E}"/>
              </a:ext>
            </a:extLst>
          </p:cNvPr>
          <p:cNvSpPr txBox="1">
            <a:spLocks noChangeArrowheads="1"/>
          </p:cNvSpPr>
          <p:nvPr/>
        </p:nvSpPr>
        <p:spPr bwMode="auto">
          <a:xfrm>
            <a:off x="2225204" y="3117957"/>
            <a:ext cx="7924800" cy="769441"/>
          </a:xfrm>
          <a:prstGeom prst="rect">
            <a:avLst/>
          </a:prstGeom>
          <a:noFill/>
          <a:ln w="25400">
            <a:noFill/>
            <a:miter lim="800000"/>
            <a:headEnd/>
            <a:tailEnd/>
          </a:ln>
        </p:spPr>
        <p:txBody>
          <a:bodyPr wrap="square">
            <a:spAutoFit/>
          </a:bodyPr>
          <a:lstStyle/>
          <a:p>
            <a:pPr algn="ctr"/>
            <a:r>
              <a:rPr lang="en-US" sz="4400" b="1" dirty="0"/>
              <a:t>Configuration Management</a:t>
            </a:r>
          </a:p>
        </p:txBody>
      </p:sp>
      <p:sp>
        <p:nvSpPr>
          <p:cNvPr id="32" name="Rectangle 31">
            <a:extLst>
              <a:ext uri="{FF2B5EF4-FFF2-40B4-BE49-F238E27FC236}">
                <a16:creationId xmlns:a16="http://schemas.microsoft.com/office/drawing/2014/main" id="{090B2406-D66E-F477-6D50-F137C6F1DEDE}"/>
              </a:ext>
            </a:extLst>
          </p:cNvPr>
          <p:cNvSpPr/>
          <p:nvPr/>
        </p:nvSpPr>
        <p:spPr>
          <a:xfrm>
            <a:off x="2200983" y="201575"/>
            <a:ext cx="7950200" cy="70104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Control</a:t>
            </a:r>
          </a:p>
        </p:txBody>
      </p:sp>
    </p:spTree>
    <p:extLst>
      <p:ext uri="{BB962C8B-B14F-4D97-AF65-F5344CB8AC3E}">
        <p14:creationId xmlns:p14="http://schemas.microsoft.com/office/powerpoint/2010/main" val="203495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anim calcmode="lin" valueType="num">
                                      <p:cBhvr>
                                        <p:cTn id="108" dur="1000" fill="hold"/>
                                        <p:tgtEl>
                                          <p:spTgt spid="24"/>
                                        </p:tgtEl>
                                        <p:attrNameLst>
                                          <p:attrName>ppt_x</p:attrName>
                                        </p:attrNameLst>
                                      </p:cBhvr>
                                      <p:tavLst>
                                        <p:tav tm="0">
                                          <p:val>
                                            <p:strVal val="#ppt_x"/>
                                          </p:val>
                                        </p:tav>
                                        <p:tav tm="100000">
                                          <p:val>
                                            <p:strVal val="#ppt_x"/>
                                          </p:val>
                                        </p:tav>
                                      </p:tavLst>
                                    </p:anim>
                                    <p:anim calcmode="lin" valueType="num">
                                      <p:cBhvr>
                                        <p:cTn id="109" dur="1000" fill="hold"/>
                                        <p:tgtEl>
                                          <p:spTgt spid="2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1000"/>
                                        <p:tgtEl>
                                          <p:spTgt spid="25"/>
                                        </p:tgtEl>
                                      </p:cBhvr>
                                    </p:animEffect>
                                    <p:anim calcmode="lin" valueType="num">
                                      <p:cBhvr>
                                        <p:cTn id="113" dur="1000" fill="hold"/>
                                        <p:tgtEl>
                                          <p:spTgt spid="25"/>
                                        </p:tgtEl>
                                        <p:attrNameLst>
                                          <p:attrName>ppt_x</p:attrName>
                                        </p:attrNameLst>
                                      </p:cBhvr>
                                      <p:tavLst>
                                        <p:tav tm="0">
                                          <p:val>
                                            <p:strVal val="#ppt_x"/>
                                          </p:val>
                                        </p:tav>
                                        <p:tav tm="100000">
                                          <p:val>
                                            <p:strVal val="#ppt_x"/>
                                          </p:val>
                                        </p:tav>
                                      </p:tavLst>
                                    </p:anim>
                                    <p:anim calcmode="lin" valueType="num">
                                      <p:cBhvr>
                                        <p:cTn id="114" dur="1000" fill="hold"/>
                                        <p:tgtEl>
                                          <p:spTgt spid="2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1000"/>
                                        <p:tgtEl>
                                          <p:spTgt spid="28"/>
                                        </p:tgtEl>
                                      </p:cBhvr>
                                    </p:animEffect>
                                    <p:anim calcmode="lin" valueType="num">
                                      <p:cBhvr>
                                        <p:cTn id="128" dur="1000" fill="hold"/>
                                        <p:tgtEl>
                                          <p:spTgt spid="28"/>
                                        </p:tgtEl>
                                        <p:attrNameLst>
                                          <p:attrName>ppt_x</p:attrName>
                                        </p:attrNameLst>
                                      </p:cBhvr>
                                      <p:tavLst>
                                        <p:tav tm="0">
                                          <p:val>
                                            <p:strVal val="#ppt_x"/>
                                          </p:val>
                                        </p:tav>
                                        <p:tav tm="100000">
                                          <p:val>
                                            <p:strVal val="#ppt_x"/>
                                          </p:val>
                                        </p:tav>
                                      </p:tavLst>
                                    </p:anim>
                                    <p:anim calcmode="lin" valueType="num">
                                      <p:cBhvr>
                                        <p:cTn id="1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animBg="1"/>
      <p:bldP spid="17" grpId="0" animBg="1"/>
      <p:bldP spid="18" grpId="0" animBg="1"/>
      <p:bldP spid="19" grpId="0"/>
      <p:bldP spid="20" grpId="0" animBg="1"/>
      <p:bldP spid="21" grpId="0" animBg="1"/>
      <p:bldP spid="22" grpId="0"/>
      <p:bldP spid="23" grpId="0" animBg="1"/>
      <p:bldP spid="24" grpId="0" animBg="1"/>
      <p:bldP spid="25" grpId="0" animBg="1"/>
      <p:bldP spid="26" grpId="0" animBg="1"/>
      <p:bldP spid="27"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43DE-86D3-8BD7-1D5F-113E04D55C67}"/>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is a service?</a:t>
            </a:r>
          </a:p>
        </p:txBody>
      </p:sp>
      <p:sp>
        <p:nvSpPr>
          <p:cNvPr id="3" name="Slide Number Placeholder 3">
            <a:extLst>
              <a:ext uri="{FF2B5EF4-FFF2-40B4-BE49-F238E27FC236}">
                <a16:creationId xmlns:a16="http://schemas.microsoft.com/office/drawing/2014/main" id="{9588FD66-95BA-5D00-DAB9-C258D4CB290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16</a:t>
            </a:fld>
            <a:endParaRPr lang="en-US" dirty="0"/>
          </a:p>
        </p:txBody>
      </p:sp>
      <p:sp>
        <p:nvSpPr>
          <p:cNvPr id="4" name="Rectangle 3">
            <a:extLst>
              <a:ext uri="{FF2B5EF4-FFF2-40B4-BE49-F238E27FC236}">
                <a16:creationId xmlns:a16="http://schemas.microsoft.com/office/drawing/2014/main" id="{F86DE312-AD8B-D7BE-8ECB-5CAA690759E0}"/>
              </a:ext>
            </a:extLst>
          </p:cNvPr>
          <p:cNvSpPr>
            <a:spLocks noChangeArrowheads="1"/>
          </p:cNvSpPr>
          <p:nvPr/>
        </p:nvSpPr>
        <p:spPr bwMode="auto">
          <a:xfrm>
            <a:off x="838200" y="681427"/>
            <a:ext cx="7749209"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the context of Business Process Engineering/Reengineering (BPR), a </a:t>
            </a:r>
            <a:r>
              <a:rPr kumimoji="0" lang="en-US" altLang="en-US" sz="2000" b="1" i="0" u="none" strike="noStrike" cap="none" normalizeH="0" baseline="0" dirty="0">
                <a:ln>
                  <a:noFill/>
                </a:ln>
                <a:solidFill>
                  <a:srgbClr val="C00000"/>
                </a:solidFill>
                <a:effectLst/>
                <a:latin typeface="Arial" panose="020B0604020202020204" pitchFamily="34" charset="0"/>
              </a:rPr>
              <a:t>service</a:t>
            </a:r>
            <a:r>
              <a:rPr kumimoji="0" lang="en-US" altLang="en-US" sz="2000" b="0" i="0" u="none" strike="noStrike" cap="none" normalizeH="0" baseline="0" dirty="0">
                <a:ln>
                  <a:noFill/>
                </a:ln>
                <a:solidFill>
                  <a:schemeClr val="tx1"/>
                </a:solidFill>
                <a:effectLst/>
                <a:latin typeface="Arial" panose="020B0604020202020204" pitchFamily="34" charset="0"/>
              </a:rPr>
              <a:t> refers to any value-adding activity, process, or task performed by an organization to meet the needs and expectations of its customers. </a:t>
            </a: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Services can be tangible or intangible and can encompass a wide range of offerings, such as:</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Customer service:</a:t>
            </a:r>
            <a:r>
              <a:rPr kumimoji="0" lang="en-US" altLang="en-US" sz="2000" b="0" i="0" u="none" strike="noStrike" cap="none" normalizeH="0" baseline="0" dirty="0">
                <a:ln>
                  <a:noFill/>
                </a:ln>
                <a:solidFill>
                  <a:schemeClr val="tx1"/>
                </a:solidFill>
                <a:effectLst/>
                <a:latin typeface="Arial" panose="020B0604020202020204" pitchFamily="34" charset="0"/>
              </a:rPr>
              <a:t> Providing assistance, support, and information to customers.    </a:t>
            </a:r>
            <a:endParaRPr kumimoji="0" lang="en-US" altLang="en-US" sz="2000" b="0" i="0" u="none" strike="noStrike" cap="none" normalizeH="0" baseline="0" dirty="0">
              <a:ln>
                <a:noFill/>
              </a:ln>
              <a:solidFill>
                <a:schemeClr val="tx1"/>
              </a:solidFill>
              <a:effectLst/>
              <a:latin typeface="Arial" panose="020B0604020202020204" pitchFamily="34" charset="0"/>
              <a:hlinkClick r:id="rId3"/>
            </a:endParaRP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Product or service delivery:</a:t>
            </a:r>
            <a:r>
              <a:rPr kumimoji="0" lang="en-US" altLang="en-US" sz="2000" b="0" i="0" u="none" strike="noStrike" cap="none" normalizeH="0" baseline="0" dirty="0">
                <a:ln>
                  <a:noFill/>
                </a:ln>
                <a:solidFill>
                  <a:schemeClr val="tx1"/>
                </a:solidFill>
                <a:effectLst/>
                <a:latin typeface="Arial" panose="020B0604020202020204" pitchFamily="34" charset="0"/>
              </a:rPr>
              <a:t> Fulfilling customer orders, providing installations, or delivering ongoing support. </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Information processing:</a:t>
            </a:r>
            <a:r>
              <a:rPr kumimoji="0" lang="en-US" altLang="en-US" sz="2000" b="0" i="0" u="none" strike="noStrike" cap="none" normalizeH="0" baseline="0" dirty="0">
                <a:ln>
                  <a:noFill/>
                </a:ln>
                <a:solidFill>
                  <a:schemeClr val="tx1"/>
                </a:solidFill>
                <a:effectLst/>
                <a:latin typeface="Arial" panose="020B0604020202020204" pitchFamily="34" charset="0"/>
              </a:rPr>
              <a:t> Handling and analyzing customer data, generating reports, or managing information systems. </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Decision-making:</a:t>
            </a:r>
            <a:r>
              <a:rPr kumimoji="0" lang="en-US" altLang="en-US" sz="2000" b="0" i="0" u="none" strike="noStrike" cap="none" normalizeH="0" baseline="0" dirty="0">
                <a:ln>
                  <a:noFill/>
                </a:ln>
                <a:solidFill>
                  <a:schemeClr val="tx1"/>
                </a:solidFill>
                <a:effectLst/>
                <a:latin typeface="Arial" panose="020B0604020202020204" pitchFamily="34" charset="0"/>
              </a:rPr>
              <a:t> Approving requests, resolving issues, or making strategic choices that impact the customer experience. </a:t>
            </a:r>
          </a:p>
        </p:txBody>
      </p:sp>
      <p:pic>
        <p:nvPicPr>
          <p:cNvPr id="5" name="Picture 4">
            <a:extLst>
              <a:ext uri="{FF2B5EF4-FFF2-40B4-BE49-F238E27FC236}">
                <a16:creationId xmlns:a16="http://schemas.microsoft.com/office/drawing/2014/main" id="{F1F37443-40B6-F298-0504-4EC8CF4BBF85}"/>
              </a:ext>
            </a:extLst>
          </p:cNvPr>
          <p:cNvPicPr>
            <a:picLocks noChangeAspect="1"/>
          </p:cNvPicPr>
          <p:nvPr/>
        </p:nvPicPr>
        <p:blipFill>
          <a:blip r:embed="rId4"/>
          <a:stretch>
            <a:fillRect/>
          </a:stretch>
        </p:blipFill>
        <p:spPr>
          <a:xfrm>
            <a:off x="9073150" y="1623009"/>
            <a:ext cx="2733453" cy="3813259"/>
          </a:xfrm>
          <a:prstGeom prst="rect">
            <a:avLst/>
          </a:prstGeom>
        </p:spPr>
      </p:pic>
    </p:spTree>
    <p:extLst>
      <p:ext uri="{BB962C8B-B14F-4D97-AF65-F5344CB8AC3E}">
        <p14:creationId xmlns:p14="http://schemas.microsoft.com/office/powerpoint/2010/main" val="414201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93DFD2-DD9F-964C-955E-974A9B0990E3}"/>
              </a:ext>
            </a:extLst>
          </p:cNvPr>
          <p:cNvPicPr>
            <a:picLocks noChangeAspect="1"/>
          </p:cNvPicPr>
          <p:nvPr/>
        </p:nvPicPr>
        <p:blipFill>
          <a:blip r:embed="rId3"/>
          <a:stretch>
            <a:fillRect/>
          </a:stretch>
        </p:blipFill>
        <p:spPr>
          <a:xfrm>
            <a:off x="820615" y="2723409"/>
            <a:ext cx="10550769" cy="2739545"/>
          </a:xfrm>
          <a:prstGeom prst="rect">
            <a:avLst/>
          </a:prstGeom>
        </p:spPr>
      </p:pic>
      <p:pic>
        <p:nvPicPr>
          <p:cNvPr id="6" name="Picture 5">
            <a:extLst>
              <a:ext uri="{FF2B5EF4-FFF2-40B4-BE49-F238E27FC236}">
                <a16:creationId xmlns:a16="http://schemas.microsoft.com/office/drawing/2014/main" id="{9034979E-FCCF-79CD-97AB-DF0533A6A21C}"/>
              </a:ext>
            </a:extLst>
          </p:cNvPr>
          <p:cNvPicPr>
            <a:picLocks noChangeAspect="1"/>
          </p:cNvPicPr>
          <p:nvPr/>
        </p:nvPicPr>
        <p:blipFill>
          <a:blip r:embed="rId4"/>
          <a:stretch>
            <a:fillRect/>
          </a:stretch>
        </p:blipFill>
        <p:spPr>
          <a:xfrm>
            <a:off x="8967884" y="351692"/>
            <a:ext cx="1700115" cy="2371717"/>
          </a:xfrm>
          <a:prstGeom prst="rect">
            <a:avLst/>
          </a:prstGeom>
        </p:spPr>
      </p:pic>
      <p:sp>
        <p:nvSpPr>
          <p:cNvPr id="2" name="Slide Number Placeholder 3">
            <a:extLst>
              <a:ext uri="{FF2B5EF4-FFF2-40B4-BE49-F238E27FC236}">
                <a16:creationId xmlns:a16="http://schemas.microsoft.com/office/drawing/2014/main" id="{013E2F31-6D05-B520-4096-EA7396F7AB3E}"/>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17</a:t>
            </a:fld>
            <a:endParaRPr lang="en-US" dirty="0"/>
          </a:p>
        </p:txBody>
      </p:sp>
      <p:sp>
        <p:nvSpPr>
          <p:cNvPr id="3" name="Title 1">
            <a:extLst>
              <a:ext uri="{FF2B5EF4-FFF2-40B4-BE49-F238E27FC236}">
                <a16:creationId xmlns:a16="http://schemas.microsoft.com/office/drawing/2014/main" id="{C6F7D6FD-4B9B-7C44-5F4F-80E6A5C603B1}"/>
              </a:ext>
            </a:extLst>
          </p:cNvPr>
          <p:cNvSpPr txBox="1">
            <a:spLocks/>
          </p:cNvSpPr>
          <p:nvPr/>
        </p:nvSpPr>
        <p:spPr>
          <a:xfrm>
            <a:off x="524257" y="178904"/>
            <a:ext cx="11058143" cy="116628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is a process?</a:t>
            </a:r>
          </a:p>
        </p:txBody>
      </p:sp>
      <p:sp>
        <p:nvSpPr>
          <p:cNvPr id="7" name="TextBox 6">
            <a:extLst>
              <a:ext uri="{FF2B5EF4-FFF2-40B4-BE49-F238E27FC236}">
                <a16:creationId xmlns:a16="http://schemas.microsoft.com/office/drawing/2014/main" id="{3C0E36B9-A9D9-5B9E-546D-09E2D6D5F911}"/>
              </a:ext>
            </a:extLst>
          </p:cNvPr>
          <p:cNvSpPr txBox="1"/>
          <p:nvPr/>
        </p:nvSpPr>
        <p:spPr>
          <a:xfrm>
            <a:off x="2787851" y="5598644"/>
            <a:ext cx="6530955" cy="461665"/>
          </a:xfrm>
          <a:prstGeom prst="rect">
            <a:avLst/>
          </a:prstGeom>
          <a:noFill/>
        </p:spPr>
        <p:txBody>
          <a:bodyPr wrap="none" rtlCol="0">
            <a:spAutoFit/>
          </a:bodyPr>
          <a:lstStyle/>
          <a:p>
            <a:pPr algn="ctr"/>
            <a:r>
              <a:rPr lang="en-US" sz="2400" b="1" dirty="0">
                <a:solidFill>
                  <a:srgbClr val="C00000"/>
                </a:solidFill>
                <a:latin typeface="Arial" panose="020B0604020202020204" pitchFamily="34" charset="0"/>
                <a:cs typeface="Arial" panose="020B0604020202020204" pitchFamily="34" charset="0"/>
              </a:rPr>
              <a:t>All Process’ have “Digital Thread” potential</a:t>
            </a:r>
          </a:p>
        </p:txBody>
      </p:sp>
      <p:sp>
        <p:nvSpPr>
          <p:cNvPr id="5" name="TextBox 4">
            <a:extLst>
              <a:ext uri="{FF2B5EF4-FFF2-40B4-BE49-F238E27FC236}">
                <a16:creationId xmlns:a16="http://schemas.microsoft.com/office/drawing/2014/main" id="{3CD82899-578D-B53C-A17E-C926466C04C9}"/>
              </a:ext>
            </a:extLst>
          </p:cNvPr>
          <p:cNvSpPr txBox="1"/>
          <p:nvPr/>
        </p:nvSpPr>
        <p:spPr>
          <a:xfrm>
            <a:off x="888543" y="879042"/>
            <a:ext cx="8430263" cy="1785104"/>
          </a:xfrm>
          <a:prstGeom prst="rect">
            <a:avLst/>
          </a:prstGeom>
          <a:noFill/>
        </p:spPr>
        <p:txBody>
          <a:bodyPr wrap="square" rtlCol="0">
            <a:spAutoFit/>
          </a:bodyPr>
          <a:lstStyle/>
          <a:p>
            <a:pPr algn="l">
              <a:spcBef>
                <a:spcPts val="1200"/>
              </a:spcBef>
            </a:pPr>
            <a:r>
              <a:rPr lang="en-US" sz="2000" b="0" i="0" u="none" strike="noStrike" baseline="0" dirty="0">
                <a:latin typeface="Arial" panose="020B0604020202020204" pitchFamily="34" charset="0"/>
                <a:cs typeface="Arial" panose="020B0604020202020204" pitchFamily="34" charset="0"/>
              </a:rPr>
              <a:t>A process is nothing more than the subprocess(es), step(s), and decision(s) involved in accomplishing work with the goal of achieving a desired outcome.</a:t>
            </a:r>
          </a:p>
          <a:p>
            <a:pPr algn="l">
              <a:spcBef>
                <a:spcPts val="1200"/>
              </a:spcBef>
            </a:pPr>
            <a:r>
              <a:rPr lang="en-US" sz="2000" b="0" i="0" u="none" strike="noStrike" baseline="0" dirty="0">
                <a:latin typeface="Arial" panose="020B0604020202020204" pitchFamily="34" charset="0"/>
                <a:cs typeface="Arial" panose="020B0604020202020204" pitchFamily="34" charset="0"/>
              </a:rPr>
              <a:t> Everything we do in our lives where a desired outcome is the goal involves processes, and there are lots of them.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B0FE-2AE7-F4DB-C8D1-6E67A2758B5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DD2DAC-6A55-D87B-7D9A-26EA0EFEEFBC}"/>
              </a:ext>
            </a:extLst>
          </p:cNvPr>
          <p:cNvPicPr>
            <a:picLocks noChangeAspect="1"/>
          </p:cNvPicPr>
          <p:nvPr/>
        </p:nvPicPr>
        <p:blipFill>
          <a:blip r:embed="rId3"/>
          <a:stretch>
            <a:fillRect/>
          </a:stretch>
        </p:blipFill>
        <p:spPr>
          <a:xfrm>
            <a:off x="10357948" y="1307313"/>
            <a:ext cx="1700115" cy="2371717"/>
          </a:xfrm>
          <a:prstGeom prst="rect">
            <a:avLst/>
          </a:prstGeom>
        </p:spPr>
      </p:pic>
      <p:sp>
        <p:nvSpPr>
          <p:cNvPr id="2" name="Slide Number Placeholder 3">
            <a:extLst>
              <a:ext uri="{FF2B5EF4-FFF2-40B4-BE49-F238E27FC236}">
                <a16:creationId xmlns:a16="http://schemas.microsoft.com/office/drawing/2014/main" id="{D6F13FF7-6136-76E3-E03B-F9445940C4BB}"/>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18</a:t>
            </a:fld>
            <a:endParaRPr lang="en-US" dirty="0"/>
          </a:p>
        </p:txBody>
      </p:sp>
      <p:sp>
        <p:nvSpPr>
          <p:cNvPr id="3" name="Title 1">
            <a:extLst>
              <a:ext uri="{FF2B5EF4-FFF2-40B4-BE49-F238E27FC236}">
                <a16:creationId xmlns:a16="http://schemas.microsoft.com/office/drawing/2014/main" id="{1841BFFA-85BA-520A-873F-74F645DD324B}"/>
              </a:ext>
            </a:extLst>
          </p:cNvPr>
          <p:cNvSpPr txBox="1">
            <a:spLocks/>
          </p:cNvSpPr>
          <p:nvPr/>
        </p:nvSpPr>
        <p:spPr>
          <a:xfrm>
            <a:off x="524257" y="178904"/>
            <a:ext cx="11058143" cy="116628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are some examples of process?</a:t>
            </a:r>
          </a:p>
        </p:txBody>
      </p:sp>
      <p:sp>
        <p:nvSpPr>
          <p:cNvPr id="7" name="TextBox 6">
            <a:extLst>
              <a:ext uri="{FF2B5EF4-FFF2-40B4-BE49-F238E27FC236}">
                <a16:creationId xmlns:a16="http://schemas.microsoft.com/office/drawing/2014/main" id="{00948326-0C72-0512-B802-66A0AF6EAC7F}"/>
              </a:ext>
            </a:extLst>
          </p:cNvPr>
          <p:cNvSpPr txBox="1"/>
          <p:nvPr/>
        </p:nvSpPr>
        <p:spPr>
          <a:xfrm>
            <a:off x="2787851" y="5598644"/>
            <a:ext cx="6530955" cy="461665"/>
          </a:xfrm>
          <a:prstGeom prst="rect">
            <a:avLst/>
          </a:prstGeom>
          <a:noFill/>
        </p:spPr>
        <p:txBody>
          <a:bodyPr wrap="none" rtlCol="0">
            <a:spAutoFit/>
          </a:bodyPr>
          <a:lstStyle/>
          <a:p>
            <a:pPr algn="ctr"/>
            <a:r>
              <a:rPr lang="en-US" sz="2400" b="1" dirty="0">
                <a:solidFill>
                  <a:srgbClr val="C00000"/>
                </a:solidFill>
                <a:latin typeface="Arial" panose="020B0604020202020204" pitchFamily="34" charset="0"/>
                <a:cs typeface="Arial" panose="020B0604020202020204" pitchFamily="34" charset="0"/>
              </a:rPr>
              <a:t>All Process’ have “Digital Thread” potential</a:t>
            </a:r>
          </a:p>
        </p:txBody>
      </p:sp>
      <p:sp>
        <p:nvSpPr>
          <p:cNvPr id="4" name="TextBox 3">
            <a:extLst>
              <a:ext uri="{FF2B5EF4-FFF2-40B4-BE49-F238E27FC236}">
                <a16:creationId xmlns:a16="http://schemas.microsoft.com/office/drawing/2014/main" id="{4F0F0C80-368E-278E-BB34-B11E5A3E06C3}"/>
              </a:ext>
            </a:extLst>
          </p:cNvPr>
          <p:cNvSpPr txBox="1"/>
          <p:nvPr/>
        </p:nvSpPr>
        <p:spPr>
          <a:xfrm>
            <a:off x="749071" y="1607976"/>
            <a:ext cx="10693857" cy="3385542"/>
          </a:xfrm>
          <a:prstGeom prst="rect">
            <a:avLst/>
          </a:prstGeom>
          <a:noFill/>
        </p:spPr>
        <p:txBody>
          <a:bodyPr wrap="square" rtlCol="0">
            <a:spAutoFit/>
          </a:bodyPr>
          <a:lstStyle/>
          <a:p>
            <a:pPr algn="l"/>
            <a:r>
              <a:rPr lang="en-US" sz="2400" b="1" i="0" u="none" strike="noStrike" baseline="0" dirty="0">
                <a:latin typeface="Arial" panose="020B0604020202020204" pitchFamily="34" charset="0"/>
                <a:cs typeface="Arial" panose="020B0604020202020204" pitchFamily="34" charset="0"/>
              </a:rPr>
              <a:t>Here are some examples:</a:t>
            </a:r>
          </a:p>
          <a:p>
            <a:pPr algn="l"/>
            <a:endParaRPr lang="en-US" sz="1000" dirty="0">
              <a:latin typeface="Arial" panose="020B0604020202020204" pitchFamily="34" charset="0"/>
              <a:cs typeface="Arial" panose="020B0604020202020204" pitchFamily="34" charset="0"/>
            </a:endParaRPr>
          </a:p>
          <a:p>
            <a:pPr marL="342900" indent="-342900">
              <a:buFontTx/>
              <a:buChar char="-"/>
            </a:pPr>
            <a:r>
              <a:rPr lang="en-US" sz="2000" dirty="0">
                <a:latin typeface="Arial" panose="020B0604020202020204" pitchFamily="34" charset="0"/>
                <a:cs typeface="Arial" panose="020B0604020202020204" pitchFamily="34" charset="0"/>
              </a:rPr>
              <a:t>Product Development 	- Sales and Marketing 		- Procurement </a:t>
            </a:r>
          </a:p>
          <a:p>
            <a:pPr marL="342900" indent="-342900">
              <a:buFontTx/>
              <a:buChar char="-"/>
            </a:pPr>
            <a:r>
              <a:rPr lang="en-US" sz="2000" dirty="0">
                <a:latin typeface="Arial" panose="020B0604020202020204" pitchFamily="34" charset="0"/>
                <a:cs typeface="Arial" panose="020B0604020202020204" pitchFamily="34" charset="0"/>
              </a:rPr>
              <a:t>Customer			- Service/Support 		- Client Onboarding 	</a:t>
            </a:r>
          </a:p>
          <a:p>
            <a:pPr marL="342900" indent="-342900">
              <a:buFontTx/>
              <a:buChar char="-"/>
            </a:pPr>
            <a:r>
              <a:rPr lang="en-US" sz="2000" dirty="0">
                <a:latin typeface="Arial" panose="020B0604020202020204" pitchFamily="34" charset="0"/>
                <a:cs typeface="Arial" panose="020B0604020202020204" pitchFamily="34" charset="0"/>
              </a:rPr>
              <a:t>Finance 			- Operations			- Production</a:t>
            </a:r>
          </a:p>
          <a:p>
            <a:pPr marL="342900" indent="-342900">
              <a:buFontTx/>
              <a:buChar char="-"/>
            </a:pPr>
            <a:r>
              <a:rPr lang="en-US" sz="2000" dirty="0">
                <a:latin typeface="Arial" panose="020B0604020202020204" pitchFamily="34" charset="0"/>
                <a:cs typeface="Arial" panose="020B0604020202020204" pitchFamily="34" charset="0"/>
              </a:rPr>
              <a:t> Accounting 			- Management  			- Human Resources</a:t>
            </a:r>
          </a:p>
          <a:p>
            <a:pPr marL="342900" indent="-342900">
              <a:buFontTx/>
              <a:buChar char="-"/>
            </a:pPr>
            <a:r>
              <a:rPr lang="en-US" sz="2000" dirty="0">
                <a:latin typeface="Arial" panose="020B0604020202020204" pitchFamily="34" charset="0"/>
                <a:cs typeface="Arial" panose="020B0604020202020204" pitchFamily="34" charset="0"/>
              </a:rPr>
              <a:t>Quality 			- </a:t>
            </a:r>
            <a:r>
              <a:rPr lang="en-US" sz="2000" b="0" i="0" u="none" strike="noStrike" baseline="0" dirty="0">
                <a:latin typeface="Arial" panose="020B0604020202020204" pitchFamily="34" charset="0"/>
                <a:cs typeface="Arial" panose="020B0604020202020204" pitchFamily="34" charset="0"/>
              </a:rPr>
              <a:t>Writing a work order		- Repairing a valve</a:t>
            </a:r>
            <a:endParaRPr lang="en-US" sz="2000" dirty="0">
              <a:latin typeface="Arial" panose="020B0604020202020204" pitchFamily="34" charset="0"/>
              <a:cs typeface="Arial" panose="020B0604020202020204" pitchFamily="34" charset="0"/>
            </a:endParaRPr>
          </a:p>
          <a:p>
            <a:pPr marL="342900" indent="-342900">
              <a:buFontTx/>
              <a:buChar char="-"/>
            </a:pPr>
            <a:r>
              <a:rPr lang="en-US" sz="2000" b="0" i="0" u="none" strike="noStrike" baseline="0" dirty="0">
                <a:latin typeface="Arial" panose="020B0604020202020204" pitchFamily="34" charset="0"/>
                <a:cs typeface="Arial" panose="020B0604020202020204" pitchFamily="34" charset="0"/>
              </a:rPr>
              <a:t>Preparing a message	- Mooring a ship			- Shooting a weapon</a:t>
            </a:r>
          </a:p>
          <a:p>
            <a:pPr marL="342900" indent="-342900">
              <a:buFontTx/>
              <a:buChar char="-"/>
            </a:pPr>
            <a:r>
              <a:rPr lang="en-US" sz="2000" b="0" i="0" u="none" strike="noStrike" baseline="0" dirty="0">
                <a:latin typeface="Arial" panose="020B0604020202020204" pitchFamily="34" charset="0"/>
                <a:cs typeface="Arial" panose="020B0604020202020204" pitchFamily="34" charset="0"/>
              </a:rPr>
              <a:t>Ordering a part		- Allocating a budget		- Conducting a drill</a:t>
            </a:r>
            <a:endParaRPr lang="en-US" sz="2000" dirty="0">
              <a:latin typeface="Arial" panose="020B0604020202020204" pitchFamily="34" charset="0"/>
              <a:cs typeface="Arial" panose="020B0604020202020204" pitchFamily="34" charset="0"/>
            </a:endParaRPr>
          </a:p>
          <a:p>
            <a:pPr marL="342900" indent="-342900">
              <a:buFontTx/>
              <a:buChar char="-"/>
            </a:pPr>
            <a:r>
              <a:rPr lang="en-US" sz="2000" b="0" i="0" u="none" strike="noStrike" baseline="0" dirty="0">
                <a:latin typeface="Arial" panose="020B0604020202020204" pitchFamily="34" charset="0"/>
                <a:cs typeface="Arial" panose="020B0604020202020204" pitchFamily="34" charset="0"/>
              </a:rPr>
              <a:t>Getting out of bed		- Forming a test			- Loading a missile</a:t>
            </a:r>
            <a:endParaRPr lang="en-US" sz="2000" dirty="0">
              <a:latin typeface="Arial" panose="020B0604020202020204" pitchFamily="34" charset="0"/>
              <a:cs typeface="Arial" panose="020B0604020202020204" pitchFamily="34" charset="0"/>
            </a:endParaRPr>
          </a:p>
          <a:p>
            <a:pPr marL="342900" indent="-342900">
              <a:buFontTx/>
              <a:buChar char="-"/>
            </a:pPr>
            <a:r>
              <a:rPr lang="en-US" sz="2000" b="0" i="0" u="none" strike="noStrike" baseline="0" dirty="0">
                <a:latin typeface="Arial" panose="020B0604020202020204" pitchFamily="34" charset="0"/>
                <a:cs typeface="Arial" panose="020B0604020202020204" pitchFamily="34" charset="0"/>
              </a:rPr>
              <a:t>Conducting an inspection	- Fueling an aircraft		- Directions part of a recipe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2642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70E4-BFB3-779B-A573-7D6E19D3D59D}"/>
              </a:ext>
            </a:extLst>
          </p:cNvPr>
          <p:cNvSpPr txBox="1">
            <a:spLocks/>
          </p:cNvSpPr>
          <p:nvPr/>
        </p:nvSpPr>
        <p:spPr>
          <a:xfrm>
            <a:off x="367748" y="115278"/>
            <a:ext cx="11058143" cy="471130"/>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Who Owns Processes?</a:t>
            </a:r>
          </a:p>
        </p:txBody>
      </p:sp>
      <p:sp>
        <p:nvSpPr>
          <p:cNvPr id="3" name="TextBox 2">
            <a:extLst>
              <a:ext uri="{FF2B5EF4-FFF2-40B4-BE49-F238E27FC236}">
                <a16:creationId xmlns:a16="http://schemas.microsoft.com/office/drawing/2014/main" id="{E96EF13C-8FCF-1E39-B625-91310AB98476}"/>
              </a:ext>
            </a:extLst>
          </p:cNvPr>
          <p:cNvSpPr txBox="1"/>
          <p:nvPr/>
        </p:nvSpPr>
        <p:spPr>
          <a:xfrm>
            <a:off x="1861763" y="4485201"/>
            <a:ext cx="2319131" cy="400110"/>
          </a:xfrm>
          <a:prstGeom prst="rect">
            <a:avLst/>
          </a:prstGeom>
          <a:noFill/>
        </p:spPr>
        <p:txBody>
          <a:bodyPr wrap="square" rtlCol="0">
            <a:spAutoFit/>
          </a:bodyPr>
          <a:lstStyle/>
          <a:p>
            <a:pPr algn="ctr">
              <a:spcAft>
                <a:spcPts val="1000"/>
              </a:spcAft>
            </a:pPr>
            <a:r>
              <a:rPr lang="en-US" sz="2000" b="1" i="0" u="none" strike="noStrike" baseline="0" dirty="0">
                <a:latin typeface="Arial" panose="020B0604020202020204" pitchFamily="34" charset="0"/>
                <a:cs typeface="Arial" panose="020B0604020202020204" pitchFamily="34" charset="0"/>
              </a:rPr>
              <a:t>Stakeholders</a:t>
            </a:r>
            <a:endParaRPr lang="en-US" sz="20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3CDFC8-46DE-6B3A-02B3-46620213FD7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19</a:t>
            </a:fld>
            <a:endParaRPr lang="en-US" dirty="0"/>
          </a:p>
        </p:txBody>
      </p:sp>
      <p:pic>
        <p:nvPicPr>
          <p:cNvPr id="6" name="Picture 5">
            <a:extLst>
              <a:ext uri="{FF2B5EF4-FFF2-40B4-BE49-F238E27FC236}">
                <a16:creationId xmlns:a16="http://schemas.microsoft.com/office/drawing/2014/main" id="{01EBD762-2597-18EB-3B94-662D98DACA14}"/>
              </a:ext>
            </a:extLst>
          </p:cNvPr>
          <p:cNvPicPr>
            <a:picLocks noChangeAspect="1"/>
          </p:cNvPicPr>
          <p:nvPr/>
        </p:nvPicPr>
        <p:blipFill>
          <a:blip r:embed="rId3"/>
          <a:stretch>
            <a:fillRect/>
          </a:stretch>
        </p:blipFill>
        <p:spPr>
          <a:xfrm>
            <a:off x="9034670" y="1124768"/>
            <a:ext cx="3013656" cy="4552545"/>
          </a:xfrm>
          <a:prstGeom prst="rect">
            <a:avLst/>
          </a:prstGeom>
        </p:spPr>
      </p:pic>
      <p:pic>
        <p:nvPicPr>
          <p:cNvPr id="8" name="Picture 7">
            <a:extLst>
              <a:ext uri="{FF2B5EF4-FFF2-40B4-BE49-F238E27FC236}">
                <a16:creationId xmlns:a16="http://schemas.microsoft.com/office/drawing/2014/main" id="{893B5839-5A81-2D8C-C3E3-5B962EFFBBFD}"/>
              </a:ext>
            </a:extLst>
          </p:cNvPr>
          <p:cNvPicPr>
            <a:picLocks noChangeAspect="1"/>
          </p:cNvPicPr>
          <p:nvPr/>
        </p:nvPicPr>
        <p:blipFill>
          <a:blip r:embed="rId4"/>
          <a:stretch>
            <a:fillRect/>
          </a:stretch>
        </p:blipFill>
        <p:spPr>
          <a:xfrm>
            <a:off x="625859" y="1124768"/>
            <a:ext cx="4790941" cy="3203643"/>
          </a:xfrm>
          <a:prstGeom prst="rect">
            <a:avLst/>
          </a:prstGeom>
        </p:spPr>
      </p:pic>
      <p:pic>
        <p:nvPicPr>
          <p:cNvPr id="10" name="Picture 9">
            <a:extLst>
              <a:ext uri="{FF2B5EF4-FFF2-40B4-BE49-F238E27FC236}">
                <a16:creationId xmlns:a16="http://schemas.microsoft.com/office/drawing/2014/main" id="{B8EE533D-ED4A-EAB0-C566-7C5D84407C64}"/>
              </a:ext>
            </a:extLst>
          </p:cNvPr>
          <p:cNvPicPr>
            <a:picLocks noChangeAspect="1"/>
          </p:cNvPicPr>
          <p:nvPr/>
        </p:nvPicPr>
        <p:blipFill>
          <a:blip r:embed="rId5"/>
          <a:stretch>
            <a:fillRect/>
          </a:stretch>
        </p:blipFill>
        <p:spPr>
          <a:xfrm>
            <a:off x="5760720" y="1131298"/>
            <a:ext cx="3474720" cy="3210130"/>
          </a:xfrm>
          <a:prstGeom prst="rect">
            <a:avLst/>
          </a:prstGeom>
        </p:spPr>
      </p:pic>
      <p:sp>
        <p:nvSpPr>
          <p:cNvPr id="11" name="TextBox 10">
            <a:extLst>
              <a:ext uri="{FF2B5EF4-FFF2-40B4-BE49-F238E27FC236}">
                <a16:creationId xmlns:a16="http://schemas.microsoft.com/office/drawing/2014/main" id="{43096B76-C7F1-94AF-22FE-85D830A0E8C3}"/>
              </a:ext>
            </a:extLst>
          </p:cNvPr>
          <p:cNvSpPr txBox="1"/>
          <p:nvPr/>
        </p:nvSpPr>
        <p:spPr>
          <a:xfrm>
            <a:off x="6338514" y="4485201"/>
            <a:ext cx="2319131" cy="400110"/>
          </a:xfrm>
          <a:prstGeom prst="rect">
            <a:avLst/>
          </a:prstGeom>
          <a:noFill/>
        </p:spPr>
        <p:txBody>
          <a:bodyPr wrap="square" rtlCol="0">
            <a:spAutoFit/>
          </a:bodyPr>
          <a:lstStyle/>
          <a:p>
            <a:pPr algn="ctr">
              <a:spcAft>
                <a:spcPts val="1000"/>
              </a:spcAft>
            </a:pPr>
            <a:r>
              <a:rPr lang="en-US" sz="2000" b="1" i="0" u="none" strike="noStrike" baseline="0" dirty="0">
                <a:latin typeface="Arial" panose="020B0604020202020204" pitchFamily="34" charset="0"/>
                <a:cs typeface="Arial" panose="020B0604020202020204" pitchFamily="34" charset="0"/>
              </a:rPr>
              <a:t>Process Owner</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7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9F23ABB-4A2D-A85B-D302-27DF2242460D}"/>
              </a:ext>
            </a:extLst>
          </p:cNvPr>
          <p:cNvSpPr txBox="1">
            <a:spLocks/>
          </p:cNvSpPr>
          <p:nvPr/>
        </p:nvSpPr>
        <p:spPr>
          <a:xfrm>
            <a:off x="928685" y="1006368"/>
            <a:ext cx="10439401" cy="4223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en-US" sz="2400" dirty="0"/>
              <a:t>About </a:t>
            </a:r>
            <a:r>
              <a:rPr lang="en-US" sz="2400" dirty="0" err="1"/>
              <a:t>i</a:t>
            </a:r>
            <a:r>
              <a:rPr lang="en-US" sz="2400" dirty="0"/>
              <a:t>-infusion</a:t>
            </a:r>
          </a:p>
          <a:p>
            <a:pPr marL="285750" indent="-285750">
              <a:lnSpc>
                <a:spcPct val="150000"/>
              </a:lnSpc>
            </a:pPr>
            <a:r>
              <a:rPr lang="en-US" sz="2400" dirty="0"/>
              <a:t>i-infusion.com</a:t>
            </a:r>
          </a:p>
          <a:p>
            <a:pPr marL="285750" indent="-285750">
              <a:lnSpc>
                <a:spcPct val="150000"/>
              </a:lnSpc>
            </a:pPr>
            <a:r>
              <a:rPr lang="en-US" sz="2400" dirty="0"/>
              <a:t>Class Requirements</a:t>
            </a:r>
          </a:p>
          <a:p>
            <a:pPr marL="285750" indent="-285750">
              <a:lnSpc>
                <a:spcPct val="150000"/>
              </a:lnSpc>
            </a:pPr>
            <a:r>
              <a:rPr lang="en-US" sz="2400" dirty="0"/>
              <a:t>About the Exam</a:t>
            </a:r>
          </a:p>
          <a:p>
            <a:pPr marL="285750" indent="-285750">
              <a:lnSpc>
                <a:spcPct val="150000"/>
              </a:lnSpc>
            </a:pPr>
            <a:r>
              <a:rPr lang="en-US" sz="2400" dirty="0"/>
              <a:t>Copyright Information</a:t>
            </a:r>
          </a:p>
          <a:p>
            <a:pPr marL="285750" indent="-285750">
              <a:lnSpc>
                <a:spcPct val="150000"/>
              </a:lnSpc>
            </a:pPr>
            <a:r>
              <a:rPr lang="en-US" sz="2400" dirty="0"/>
              <a:t>Let’s Introduce Ourselves</a:t>
            </a:r>
          </a:p>
          <a:p>
            <a:pPr marL="285750" indent="-285750">
              <a:lnSpc>
                <a:spcPct val="150000"/>
              </a:lnSpc>
            </a:pPr>
            <a:r>
              <a:rPr lang="en-US" sz="2400" dirty="0"/>
              <a:t>Outline of the Course</a:t>
            </a:r>
          </a:p>
        </p:txBody>
      </p:sp>
      <p:sp>
        <p:nvSpPr>
          <p:cNvPr id="3" name="Slide Number Placeholder 8">
            <a:extLst>
              <a:ext uri="{FF2B5EF4-FFF2-40B4-BE49-F238E27FC236}">
                <a16:creationId xmlns:a16="http://schemas.microsoft.com/office/drawing/2014/main" id="{E65499CE-8BFD-F34C-3200-09356F683643}"/>
              </a:ext>
            </a:extLst>
          </p:cNvPr>
          <p:cNvSpPr>
            <a:spLocks noGrp="1"/>
          </p:cNvSpPr>
          <p:nvPr>
            <p:ph type="sldNum" sz="quarter" idx="4"/>
          </p:nvPr>
        </p:nvSpPr>
        <p:spPr>
          <a:xfrm>
            <a:off x="9595220" y="6250844"/>
            <a:ext cx="2284535" cy="290635"/>
          </a:xfrm>
        </p:spPr>
        <p:txBody>
          <a:bodyPr/>
          <a:lstStyle/>
          <a:p>
            <a:r>
              <a:rPr lang="en-US" dirty="0"/>
              <a:t> Page No: </a:t>
            </a:r>
            <a:fld id="{740FE858-2C98-4883-BB3A-2D151FE1605C}" type="slidenum">
              <a:rPr lang="en-US" smtClean="0"/>
              <a:pPr/>
              <a:t>2</a:t>
            </a:fld>
            <a:endParaRPr lang="en-US" dirty="0"/>
          </a:p>
        </p:txBody>
      </p:sp>
      <p:pic>
        <p:nvPicPr>
          <p:cNvPr id="4" name="Picture 3" descr="A close-up of a robot&#10;&#10;Description automatically generated">
            <a:extLst>
              <a:ext uri="{FF2B5EF4-FFF2-40B4-BE49-F238E27FC236}">
                <a16:creationId xmlns:a16="http://schemas.microsoft.com/office/drawing/2014/main" id="{5C1C3D76-80EC-FE0C-76B1-1F4FC89C3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444" y="1370648"/>
            <a:ext cx="3107531" cy="4682875"/>
          </a:xfrm>
          <a:prstGeom prst="rect">
            <a:avLst/>
          </a:prstGeom>
        </p:spPr>
      </p:pic>
      <p:sp>
        <p:nvSpPr>
          <p:cNvPr id="5" name="Title 1">
            <a:extLst>
              <a:ext uri="{FF2B5EF4-FFF2-40B4-BE49-F238E27FC236}">
                <a16:creationId xmlns:a16="http://schemas.microsoft.com/office/drawing/2014/main" id="{61853636-5756-20FB-E08B-5C829F42E78B}"/>
              </a:ext>
            </a:extLst>
          </p:cNvPr>
          <p:cNvSpPr txBox="1">
            <a:spLocks/>
          </p:cNvSpPr>
          <p:nvPr/>
        </p:nvSpPr>
        <p:spPr>
          <a:xfrm>
            <a:off x="513581" y="461838"/>
            <a:ext cx="104394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a:t>
            </a:r>
          </a:p>
        </p:txBody>
      </p:sp>
    </p:spTree>
    <p:extLst>
      <p:ext uri="{BB962C8B-B14F-4D97-AF65-F5344CB8AC3E}">
        <p14:creationId xmlns:p14="http://schemas.microsoft.com/office/powerpoint/2010/main" val="63284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70E4-BFB3-779B-A573-7D6E19D3D59D}"/>
              </a:ext>
            </a:extLst>
          </p:cNvPr>
          <p:cNvSpPr txBox="1">
            <a:spLocks/>
          </p:cNvSpPr>
          <p:nvPr/>
        </p:nvSpPr>
        <p:spPr>
          <a:xfrm>
            <a:off x="367748" y="115278"/>
            <a:ext cx="11058143" cy="471130"/>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CM’s Role in Process Management</a:t>
            </a:r>
          </a:p>
        </p:txBody>
      </p:sp>
      <p:sp>
        <p:nvSpPr>
          <p:cNvPr id="3" name="TextBox 2">
            <a:extLst>
              <a:ext uri="{FF2B5EF4-FFF2-40B4-BE49-F238E27FC236}">
                <a16:creationId xmlns:a16="http://schemas.microsoft.com/office/drawing/2014/main" id="{E96EF13C-8FCF-1E39-B625-91310AB98476}"/>
              </a:ext>
            </a:extLst>
          </p:cNvPr>
          <p:cNvSpPr txBox="1"/>
          <p:nvPr/>
        </p:nvSpPr>
        <p:spPr>
          <a:xfrm>
            <a:off x="838200" y="896181"/>
            <a:ext cx="8196470" cy="830997"/>
          </a:xfrm>
          <a:prstGeom prst="rect">
            <a:avLst/>
          </a:prstGeom>
          <a:noFill/>
        </p:spPr>
        <p:txBody>
          <a:bodyPr wrap="square" rtlCol="0">
            <a:spAutoFit/>
          </a:bodyPr>
          <a:lstStyle/>
          <a:p>
            <a:pPr algn="ctr">
              <a:spcAft>
                <a:spcPts val="1000"/>
              </a:spcAft>
            </a:pPr>
            <a:r>
              <a:rPr lang="en-US" sz="2400" b="0" i="0" u="none" strike="noStrike" baseline="0" dirty="0">
                <a:latin typeface="Arial" panose="020B0604020202020204" pitchFamily="34" charset="0"/>
                <a:cs typeface="Arial" panose="020B0604020202020204" pitchFamily="34" charset="0"/>
              </a:rPr>
              <a:t>CM professionals need to become </a:t>
            </a:r>
            <a:r>
              <a:rPr lang="en-US" sz="2400" b="1" i="0" u="none" strike="noStrike" baseline="0" dirty="0">
                <a:latin typeface="Arial" panose="020B0604020202020204" pitchFamily="34" charset="0"/>
                <a:cs typeface="Arial" panose="020B0604020202020204" pitchFamily="34" charset="0"/>
              </a:rPr>
              <a:t>stewards</a:t>
            </a:r>
            <a:r>
              <a:rPr lang="en-US" sz="2400" b="0" i="0" u="none" strike="noStrike" baseline="0" dirty="0">
                <a:latin typeface="Arial" panose="020B0604020202020204" pitchFamily="34" charset="0"/>
                <a:cs typeface="Arial" panose="020B0604020202020204" pitchFamily="34" charset="0"/>
              </a:rPr>
              <a:t> of our enterprises Business and Technical Processes.</a:t>
            </a: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3CDFC8-46DE-6B3A-02B3-46620213FD7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20</a:t>
            </a:fld>
            <a:endParaRPr lang="en-US" dirty="0"/>
          </a:p>
        </p:txBody>
      </p:sp>
      <p:sp>
        <p:nvSpPr>
          <p:cNvPr id="5" name="TextBox 4">
            <a:extLst>
              <a:ext uri="{FF2B5EF4-FFF2-40B4-BE49-F238E27FC236}">
                <a16:creationId xmlns:a16="http://schemas.microsoft.com/office/drawing/2014/main" id="{F54B8A62-64A8-87BD-5546-F330812E088D}"/>
              </a:ext>
            </a:extLst>
          </p:cNvPr>
          <p:cNvSpPr txBox="1"/>
          <p:nvPr/>
        </p:nvSpPr>
        <p:spPr>
          <a:xfrm>
            <a:off x="7795260" y="2686414"/>
            <a:ext cx="4011343" cy="1261884"/>
          </a:xfrm>
          <a:prstGeom prst="rect">
            <a:avLst/>
          </a:prstGeom>
          <a:noFill/>
        </p:spPr>
        <p:txBody>
          <a:bodyPr wrap="square" rtlCol="0">
            <a:spAutoFit/>
          </a:bodyPr>
          <a:lstStyle/>
          <a:p>
            <a:r>
              <a:rPr lang="en-US" sz="2800" b="1" dirty="0">
                <a:solidFill>
                  <a:srgbClr val="C00000"/>
                </a:solidFill>
              </a:rPr>
              <a:t>Steward</a:t>
            </a:r>
            <a:r>
              <a:rPr lang="en-US" sz="2800" dirty="0"/>
              <a:t>: </a:t>
            </a:r>
            <a:r>
              <a:rPr lang="en-US" sz="2400" dirty="0"/>
              <a:t>A person who looks after and/or has responsibility for something.</a:t>
            </a:r>
            <a:endParaRPr lang="en-US" sz="2800" dirty="0"/>
          </a:p>
        </p:txBody>
      </p:sp>
      <p:pic>
        <p:nvPicPr>
          <p:cNvPr id="7" name="Picture 6">
            <a:extLst>
              <a:ext uri="{FF2B5EF4-FFF2-40B4-BE49-F238E27FC236}">
                <a16:creationId xmlns:a16="http://schemas.microsoft.com/office/drawing/2014/main" id="{D34EDDB9-A20F-14DB-3261-AEB0199CD2C4}"/>
              </a:ext>
            </a:extLst>
          </p:cNvPr>
          <p:cNvPicPr>
            <a:picLocks noChangeAspect="1"/>
          </p:cNvPicPr>
          <p:nvPr/>
        </p:nvPicPr>
        <p:blipFill>
          <a:blip r:embed="rId3"/>
          <a:stretch>
            <a:fillRect/>
          </a:stretch>
        </p:blipFill>
        <p:spPr>
          <a:xfrm>
            <a:off x="2502328" y="1674778"/>
            <a:ext cx="4868214" cy="3508443"/>
          </a:xfrm>
          <a:prstGeom prst="rect">
            <a:avLst/>
          </a:prstGeom>
        </p:spPr>
      </p:pic>
      <p:sp>
        <p:nvSpPr>
          <p:cNvPr id="8" name="TextBox 7">
            <a:extLst>
              <a:ext uri="{FF2B5EF4-FFF2-40B4-BE49-F238E27FC236}">
                <a16:creationId xmlns:a16="http://schemas.microsoft.com/office/drawing/2014/main" id="{F6D291D0-32F7-B95E-1D5A-5FF9EF9459D9}"/>
              </a:ext>
            </a:extLst>
          </p:cNvPr>
          <p:cNvSpPr txBox="1"/>
          <p:nvPr/>
        </p:nvSpPr>
        <p:spPr>
          <a:xfrm>
            <a:off x="704850" y="5183221"/>
            <a:ext cx="8196470" cy="461665"/>
          </a:xfrm>
          <a:prstGeom prst="rect">
            <a:avLst/>
          </a:prstGeom>
          <a:noFill/>
        </p:spPr>
        <p:txBody>
          <a:bodyPr wrap="square" rtlCol="0">
            <a:spAutoFit/>
          </a:bodyPr>
          <a:lstStyle/>
          <a:p>
            <a:pPr algn="ctr">
              <a:spcAft>
                <a:spcPts val="1000"/>
              </a:spcAft>
            </a:pPr>
            <a:r>
              <a:rPr lang="en-US" sz="2400" b="0" i="0" u="none" strike="noStrike" baseline="0" dirty="0">
                <a:latin typeface="Arial" panose="020B0604020202020204" pitchFamily="34" charset="0"/>
                <a:cs typeface="Arial" panose="020B0604020202020204" pitchFamily="34" charset="0"/>
              </a:rPr>
              <a:t>CM professionals (</a:t>
            </a:r>
            <a:r>
              <a:rPr lang="en-US" sz="2400" dirty="0">
                <a:latin typeface="Arial" panose="020B0604020202020204" pitchFamily="34" charset="0"/>
                <a:cs typeface="Arial" panose="020B0604020202020204" pitchFamily="34" charset="0"/>
              </a:rPr>
              <a:t>i.e., All of YOU)</a:t>
            </a:r>
          </a:p>
        </p:txBody>
      </p:sp>
    </p:spTree>
    <p:extLst>
      <p:ext uri="{BB962C8B-B14F-4D97-AF65-F5344CB8AC3E}">
        <p14:creationId xmlns:p14="http://schemas.microsoft.com/office/powerpoint/2010/main" val="389801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311C-FEA3-D271-2EC3-F2280632E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69DA6-3B59-3011-7B33-6373507C51CB}"/>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D0A40D0E-3F18-3F80-64FD-E668FE30E2F5}"/>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21</a:t>
            </a:fld>
            <a:endParaRPr lang="en-US" dirty="0"/>
          </a:p>
        </p:txBody>
      </p:sp>
    </p:spTree>
    <p:extLst>
      <p:ext uri="{BB962C8B-B14F-4D97-AF65-F5344CB8AC3E}">
        <p14:creationId xmlns:p14="http://schemas.microsoft.com/office/powerpoint/2010/main" val="1714839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0CA6-532A-75C6-D432-850585533FC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333E9EC-5F6D-1614-5644-63B7F3F4AA91}"/>
              </a:ext>
            </a:extLst>
          </p:cNvPr>
          <p:cNvSpPr txBox="1">
            <a:spLocks/>
          </p:cNvSpPr>
          <p:nvPr/>
        </p:nvSpPr>
        <p:spPr>
          <a:xfrm>
            <a:off x="201168" y="251491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2</a:t>
            </a:r>
            <a:br>
              <a:rPr lang="en-US" sz="6900" b="1" dirty="0">
                <a:latin typeface="Arial" panose="020B0604020202020204" pitchFamily="34" charset="0"/>
                <a:cs typeface="Arial" panose="020B0604020202020204" pitchFamily="34" charset="0"/>
              </a:rPr>
            </a:br>
            <a:br>
              <a:rPr lang="en-US" sz="4000" dirty="0"/>
            </a:br>
            <a:br>
              <a:rPr lang="en-US" sz="4000" dirty="0"/>
            </a:br>
            <a:r>
              <a:rPr lang="en-US" sz="16000" dirty="0">
                <a:latin typeface="Arial" panose="020B0604020202020204" pitchFamily="34" charset="0"/>
                <a:ea typeface="Times New Roman" panose="02020603050405020304" pitchFamily="18" charset="0"/>
                <a:cs typeface="Arial" panose="020B0604020202020204" pitchFamily="34" charset="0"/>
              </a:rPr>
              <a:t>Processes, and their Management’s Role in Emerging “Best Practice” Success</a:t>
            </a:r>
            <a:endParaRPr lang="en-US" sz="16000" dirty="0">
              <a:latin typeface="Arial" panose="020B0604020202020204" pitchFamily="34" charset="0"/>
              <a:cs typeface="Arial" panose="020B0604020202020204" pitchFamily="34" charset="0"/>
            </a:endParaRPr>
          </a:p>
        </p:txBody>
      </p:sp>
      <p:sp>
        <p:nvSpPr>
          <p:cNvPr id="7" name="Slide Number Placeholder 8">
            <a:extLst>
              <a:ext uri="{FF2B5EF4-FFF2-40B4-BE49-F238E27FC236}">
                <a16:creationId xmlns:a16="http://schemas.microsoft.com/office/drawing/2014/main" id="{3741680C-1B71-11F4-4BC9-FBF8730B55C5}"/>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22</a:t>
            </a:fld>
            <a:endParaRPr lang="en-US" dirty="0"/>
          </a:p>
        </p:txBody>
      </p:sp>
      <p:sp>
        <p:nvSpPr>
          <p:cNvPr id="2" name="TextBox 1">
            <a:extLst>
              <a:ext uri="{FF2B5EF4-FFF2-40B4-BE49-F238E27FC236}">
                <a16:creationId xmlns:a16="http://schemas.microsoft.com/office/drawing/2014/main" id="{1F617FE8-DE93-DEE4-07F9-5C4716BB5101}"/>
              </a:ext>
            </a:extLst>
          </p:cNvPr>
          <p:cNvSpPr txBox="1"/>
          <p:nvPr/>
        </p:nvSpPr>
        <p:spPr>
          <a:xfrm>
            <a:off x="611632" y="4253915"/>
            <a:ext cx="10968736" cy="830997"/>
          </a:xfrm>
          <a:prstGeom prst="rect">
            <a:avLst/>
          </a:prstGeom>
          <a:noFill/>
        </p:spPr>
        <p:txBody>
          <a:bodyPr wrap="square">
            <a:spAutoFit/>
          </a:bodyPr>
          <a:lstStyle/>
          <a:p>
            <a:r>
              <a:rPr lang="en-US" sz="2400" b="1" i="1" dirty="0">
                <a:effectLst/>
                <a:latin typeface="-apple-system"/>
              </a:rPr>
              <a:t>Quality Comes not from inspection; it comes from improvement of production process. </a:t>
            </a:r>
            <a:r>
              <a:rPr lang="en-US" sz="2400" b="0" i="0" dirty="0">
                <a:effectLst/>
                <a:latin typeface="-apple-system"/>
              </a:rPr>
              <a:t>"W. Edwards Deming"</a:t>
            </a:r>
            <a:endParaRPr lang="en-US" sz="2400" dirty="0"/>
          </a:p>
        </p:txBody>
      </p:sp>
      <p:pic>
        <p:nvPicPr>
          <p:cNvPr id="4" name="Picture 3">
            <a:extLst>
              <a:ext uri="{FF2B5EF4-FFF2-40B4-BE49-F238E27FC236}">
                <a16:creationId xmlns:a16="http://schemas.microsoft.com/office/drawing/2014/main" id="{4AACDC9E-E66F-E5C5-B98C-6761D3C4F15C}"/>
              </a:ext>
            </a:extLst>
          </p:cNvPr>
          <p:cNvPicPr>
            <a:picLocks noChangeAspect="1"/>
          </p:cNvPicPr>
          <p:nvPr/>
        </p:nvPicPr>
        <p:blipFill>
          <a:blip r:embed="rId3"/>
          <a:stretch>
            <a:fillRect/>
          </a:stretch>
        </p:blipFill>
        <p:spPr>
          <a:xfrm>
            <a:off x="201168" y="134464"/>
            <a:ext cx="4656514" cy="2288115"/>
          </a:xfrm>
          <a:prstGeom prst="rect">
            <a:avLst/>
          </a:prstGeom>
        </p:spPr>
      </p:pic>
      <p:pic>
        <p:nvPicPr>
          <p:cNvPr id="8" name="Picture 7">
            <a:extLst>
              <a:ext uri="{FF2B5EF4-FFF2-40B4-BE49-F238E27FC236}">
                <a16:creationId xmlns:a16="http://schemas.microsoft.com/office/drawing/2014/main" id="{C9C68ED4-BF80-C0C3-0FA1-58822A2F7EF2}"/>
              </a:ext>
            </a:extLst>
          </p:cNvPr>
          <p:cNvPicPr>
            <a:picLocks noChangeAspect="1"/>
          </p:cNvPicPr>
          <p:nvPr/>
        </p:nvPicPr>
        <p:blipFill>
          <a:blip r:embed="rId4"/>
          <a:stretch>
            <a:fillRect/>
          </a:stretch>
        </p:blipFill>
        <p:spPr>
          <a:xfrm>
            <a:off x="5280659" y="721374"/>
            <a:ext cx="5315595" cy="1325563"/>
          </a:xfrm>
          <a:prstGeom prst="rect">
            <a:avLst/>
          </a:prstGeom>
        </p:spPr>
      </p:pic>
    </p:spTree>
    <p:extLst>
      <p:ext uri="{BB962C8B-B14F-4D97-AF65-F5344CB8AC3E}">
        <p14:creationId xmlns:p14="http://schemas.microsoft.com/office/powerpoint/2010/main" val="59444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263E7-0BC4-F476-369F-F4D1583C3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F464B-E567-3E01-6906-58B3DA4E6655}"/>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2. Outline</a:t>
            </a:r>
          </a:p>
        </p:txBody>
      </p:sp>
      <p:sp>
        <p:nvSpPr>
          <p:cNvPr id="3" name="Content Placeholder 2">
            <a:extLst>
              <a:ext uri="{FF2B5EF4-FFF2-40B4-BE49-F238E27FC236}">
                <a16:creationId xmlns:a16="http://schemas.microsoft.com/office/drawing/2014/main" id="{C8981F84-378A-3A5C-2ADE-E921247D438C}"/>
              </a:ext>
            </a:extLst>
          </p:cNvPr>
          <p:cNvSpPr txBox="1">
            <a:spLocks/>
          </p:cNvSpPr>
          <p:nvPr/>
        </p:nvSpPr>
        <p:spPr>
          <a:xfrm>
            <a:off x="838200" y="1858519"/>
            <a:ext cx="8862391" cy="28049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Process and Their Management's Role in the Digital Thread and Digital Twin</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Process and Process Management's Role in the Digital Thread</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Process and their Management Play a Vital Role in the Digital Twin Concept</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Process and Process Management Play a Central Role in Model-Based Initiatives</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Key Points</a:t>
            </a:r>
          </a:p>
        </p:txBody>
      </p:sp>
      <p:sp>
        <p:nvSpPr>
          <p:cNvPr id="4" name="Slide Number Placeholder 8">
            <a:extLst>
              <a:ext uri="{FF2B5EF4-FFF2-40B4-BE49-F238E27FC236}">
                <a16:creationId xmlns:a16="http://schemas.microsoft.com/office/drawing/2014/main" id="{B1AF06E5-43A3-1954-6829-F6AFA69C5FB8}"/>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23</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CF11F2BE-2FD6-669A-49DD-4324940C1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pic>
        <p:nvPicPr>
          <p:cNvPr id="7" name="Picture 6">
            <a:extLst>
              <a:ext uri="{FF2B5EF4-FFF2-40B4-BE49-F238E27FC236}">
                <a16:creationId xmlns:a16="http://schemas.microsoft.com/office/drawing/2014/main" id="{D20913A1-C7B1-315C-EAA9-C373A0505D94}"/>
              </a:ext>
            </a:extLst>
          </p:cNvPr>
          <p:cNvPicPr>
            <a:picLocks noChangeAspect="1"/>
          </p:cNvPicPr>
          <p:nvPr/>
        </p:nvPicPr>
        <p:blipFill>
          <a:blip r:embed="rId4"/>
          <a:stretch>
            <a:fillRect/>
          </a:stretch>
        </p:blipFill>
        <p:spPr>
          <a:xfrm>
            <a:off x="125730" y="3942496"/>
            <a:ext cx="9574862" cy="1754351"/>
          </a:xfrm>
          <a:prstGeom prst="rect">
            <a:avLst/>
          </a:prstGeom>
        </p:spPr>
      </p:pic>
    </p:spTree>
    <p:extLst>
      <p:ext uri="{BB962C8B-B14F-4D97-AF65-F5344CB8AC3E}">
        <p14:creationId xmlns:p14="http://schemas.microsoft.com/office/powerpoint/2010/main" val="64900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B681C84-3251-72CB-17AA-7C742FA7D9CD}"/>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24</a:t>
            </a:fld>
            <a:endParaRPr lang="en-US" dirty="0"/>
          </a:p>
        </p:txBody>
      </p:sp>
      <p:sp>
        <p:nvSpPr>
          <p:cNvPr id="3" name="Rectangle 1">
            <a:extLst>
              <a:ext uri="{FF2B5EF4-FFF2-40B4-BE49-F238E27FC236}">
                <a16:creationId xmlns:a16="http://schemas.microsoft.com/office/drawing/2014/main" id="{07D53A19-34B1-E3D4-FCC0-DE8288B1661A}"/>
              </a:ext>
            </a:extLst>
          </p:cNvPr>
          <p:cNvSpPr txBox="1">
            <a:spLocks noChangeArrowheads="1"/>
          </p:cNvSpPr>
          <p:nvPr/>
        </p:nvSpPr>
        <p:spPr bwMode="auto">
          <a:xfrm>
            <a:off x="1783080" y="2188027"/>
            <a:ext cx="944689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8650" indent="-628650" eaLnBrk="0" fontAlgn="base" hangingPunct="0">
              <a:lnSpc>
                <a:spcPct val="100000"/>
              </a:lnSpc>
              <a:spcBef>
                <a:spcPts val="600"/>
              </a:spcBef>
              <a:buFontTx/>
              <a:buChar char="•"/>
            </a:pPr>
            <a:r>
              <a:rPr lang="en-US" altLang="en-US" sz="3200" b="1" dirty="0">
                <a:latin typeface="Arial" panose="020B0604020202020204" pitchFamily="34" charset="0"/>
              </a:rPr>
              <a:t>Process Definition &amp; Standardization</a:t>
            </a:r>
            <a:r>
              <a:rPr lang="en-US" altLang="en-US" sz="3200" dirty="0">
                <a:latin typeface="Arial" panose="020B0604020202020204" pitchFamily="34" charset="0"/>
              </a:rPr>
              <a:t> </a:t>
            </a:r>
          </a:p>
          <a:p>
            <a:pPr marL="628650" indent="-628650" eaLnBrk="0" fontAlgn="base" hangingPunct="0">
              <a:lnSpc>
                <a:spcPct val="100000"/>
              </a:lnSpc>
              <a:spcBef>
                <a:spcPts val="600"/>
              </a:spcBef>
              <a:buFontTx/>
              <a:buChar char="•"/>
            </a:pPr>
            <a:r>
              <a:rPr lang="en-US" altLang="en-US" sz="3200" b="1" dirty="0">
                <a:latin typeface="Arial" panose="020B0604020202020204" pitchFamily="34" charset="0"/>
              </a:rPr>
              <a:t>Data Integration &amp; Management</a:t>
            </a:r>
            <a:endParaRPr lang="en-US" altLang="en-US" sz="3200" dirty="0">
              <a:latin typeface="Arial" panose="020B0604020202020204" pitchFamily="34" charset="0"/>
            </a:endParaRPr>
          </a:p>
          <a:p>
            <a:pPr marL="628650" indent="-628650" eaLnBrk="0" fontAlgn="base" hangingPunct="0">
              <a:lnSpc>
                <a:spcPct val="100000"/>
              </a:lnSpc>
              <a:spcBef>
                <a:spcPts val="600"/>
              </a:spcBef>
              <a:buFontTx/>
              <a:buChar char="•"/>
            </a:pPr>
            <a:r>
              <a:rPr lang="en-US" altLang="en-US" sz="3200" b="1" dirty="0">
                <a:latin typeface="Arial" panose="020B0604020202020204" pitchFamily="34" charset="0"/>
              </a:rPr>
              <a:t>Process Simulation &amp; Optimization</a:t>
            </a:r>
            <a:endParaRPr lang="en-US" altLang="en-US" sz="3200" dirty="0">
              <a:latin typeface="Arial" panose="020B0604020202020204" pitchFamily="34" charset="0"/>
            </a:endParaRPr>
          </a:p>
          <a:p>
            <a:pPr marL="628650" indent="-628650" eaLnBrk="0" fontAlgn="base" hangingPunct="0">
              <a:lnSpc>
                <a:spcPct val="100000"/>
              </a:lnSpc>
              <a:spcBef>
                <a:spcPts val="600"/>
              </a:spcBef>
              <a:buFontTx/>
              <a:buChar char="•"/>
            </a:pPr>
            <a:r>
              <a:rPr lang="en-US" altLang="en-US" sz="3200" b="1" dirty="0">
                <a:latin typeface="Arial" panose="020B0604020202020204" pitchFamily="34" charset="0"/>
              </a:rPr>
              <a:t>Real-time Monitoring &amp; Control</a:t>
            </a:r>
            <a:endParaRPr lang="en-US" altLang="en-US" sz="3200" dirty="0">
              <a:latin typeface="Arial" panose="020B0604020202020204" pitchFamily="34" charset="0"/>
            </a:endParaRPr>
          </a:p>
          <a:p>
            <a:pPr marL="628650" indent="-628650" eaLnBrk="0" fontAlgn="base" hangingPunct="0">
              <a:lnSpc>
                <a:spcPct val="100000"/>
              </a:lnSpc>
              <a:spcBef>
                <a:spcPts val="600"/>
              </a:spcBef>
              <a:buFontTx/>
              <a:buChar char="•"/>
            </a:pPr>
            <a:r>
              <a:rPr lang="en-US" altLang="en-US" sz="3200" b="1" dirty="0">
                <a:latin typeface="Arial" panose="020B0604020202020204" pitchFamily="34" charset="0"/>
              </a:rPr>
              <a:t>Cross-functional Collaboration</a:t>
            </a:r>
            <a:endParaRPr lang="en-US" altLang="en-US" sz="3200" dirty="0">
              <a:latin typeface="Arial" panose="020B0604020202020204" pitchFamily="34" charset="0"/>
            </a:endParaRPr>
          </a:p>
        </p:txBody>
      </p:sp>
      <p:sp>
        <p:nvSpPr>
          <p:cNvPr id="4" name="Title 1">
            <a:extLst>
              <a:ext uri="{FF2B5EF4-FFF2-40B4-BE49-F238E27FC236}">
                <a16:creationId xmlns:a16="http://schemas.microsoft.com/office/drawing/2014/main" id="{1513D4FD-2239-8DB3-ABBA-B7C6F62D1693}"/>
              </a:ext>
            </a:extLst>
          </p:cNvPr>
          <p:cNvSpPr txBox="1">
            <a:spLocks/>
          </p:cNvSpPr>
          <p:nvPr/>
        </p:nvSpPr>
        <p:spPr>
          <a:xfrm>
            <a:off x="400256" y="129208"/>
            <a:ext cx="10085526" cy="162580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ProCM’s Role in the Digital Thread, Digital Twin, and Digital Model</a:t>
            </a:r>
          </a:p>
        </p:txBody>
      </p:sp>
    </p:spTree>
    <p:extLst>
      <p:ext uri="{BB962C8B-B14F-4D97-AF65-F5344CB8AC3E}">
        <p14:creationId xmlns:p14="http://schemas.microsoft.com/office/powerpoint/2010/main" val="825036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B681C84-3251-72CB-17AA-7C742FA7D9CD}"/>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25</a:t>
            </a:fld>
            <a:endParaRPr lang="en-US" dirty="0"/>
          </a:p>
        </p:txBody>
      </p:sp>
      <p:sp>
        <p:nvSpPr>
          <p:cNvPr id="4" name="Title 1">
            <a:extLst>
              <a:ext uri="{FF2B5EF4-FFF2-40B4-BE49-F238E27FC236}">
                <a16:creationId xmlns:a16="http://schemas.microsoft.com/office/drawing/2014/main" id="{1513D4FD-2239-8DB3-ABBA-B7C6F62D1693}"/>
              </a:ext>
            </a:extLst>
          </p:cNvPr>
          <p:cNvSpPr txBox="1">
            <a:spLocks/>
          </p:cNvSpPr>
          <p:nvPr/>
        </p:nvSpPr>
        <p:spPr>
          <a:xfrm>
            <a:off x="400256" y="129208"/>
            <a:ext cx="10085526" cy="162580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Processes and Process Management's Role in the </a:t>
            </a:r>
            <a:r>
              <a:rPr lang="en-US" u="sng" dirty="0">
                <a:latin typeface="Calibri" panose="020F0502020204030204" pitchFamily="34" charset="0"/>
                <a:ea typeface="Calibri" panose="020F0502020204030204" pitchFamily="34" charset="0"/>
                <a:cs typeface="Calibri" panose="020F0502020204030204" pitchFamily="34" charset="0"/>
              </a:rPr>
              <a:t>Digital Thread</a:t>
            </a:r>
            <a:endParaRPr lang="en-US" dirty="0"/>
          </a:p>
        </p:txBody>
      </p:sp>
      <p:sp>
        <p:nvSpPr>
          <p:cNvPr id="5" name="Content Placeholder 1">
            <a:extLst>
              <a:ext uri="{FF2B5EF4-FFF2-40B4-BE49-F238E27FC236}">
                <a16:creationId xmlns:a16="http://schemas.microsoft.com/office/drawing/2014/main" id="{8D9E6910-7111-AC91-F05F-75B4F886D92D}"/>
              </a:ext>
            </a:extLst>
          </p:cNvPr>
          <p:cNvSpPr txBox="1">
            <a:spLocks/>
          </p:cNvSpPr>
          <p:nvPr/>
        </p:nvSpPr>
        <p:spPr>
          <a:xfrm>
            <a:off x="910713" y="1660970"/>
            <a:ext cx="10370574" cy="502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en-US" sz="2000" b="1" dirty="0"/>
              <a:t>If your thread is appropriately technologically enabled we call this a “digital thread”. </a:t>
            </a:r>
          </a:p>
        </p:txBody>
      </p:sp>
      <p:pic>
        <p:nvPicPr>
          <p:cNvPr id="6" name="Picture 5">
            <a:extLst>
              <a:ext uri="{FF2B5EF4-FFF2-40B4-BE49-F238E27FC236}">
                <a16:creationId xmlns:a16="http://schemas.microsoft.com/office/drawing/2014/main" id="{E1AF6F0A-5134-51BF-1B2F-1DB4D65A461C}"/>
              </a:ext>
            </a:extLst>
          </p:cNvPr>
          <p:cNvPicPr>
            <a:picLocks noChangeAspect="1"/>
          </p:cNvPicPr>
          <p:nvPr/>
        </p:nvPicPr>
        <p:blipFill>
          <a:blip r:embed="rId3"/>
          <a:stretch>
            <a:fillRect/>
          </a:stretch>
        </p:blipFill>
        <p:spPr>
          <a:xfrm>
            <a:off x="1288026" y="2286934"/>
            <a:ext cx="9144000" cy="3005893"/>
          </a:xfrm>
          <a:prstGeom prst="rect">
            <a:avLst/>
          </a:prstGeom>
        </p:spPr>
      </p:pic>
      <p:sp>
        <p:nvSpPr>
          <p:cNvPr id="7" name="TextBox 6">
            <a:extLst>
              <a:ext uri="{FF2B5EF4-FFF2-40B4-BE49-F238E27FC236}">
                <a16:creationId xmlns:a16="http://schemas.microsoft.com/office/drawing/2014/main" id="{555E8E8C-6311-A933-DC97-4822BBDA4A67}"/>
              </a:ext>
            </a:extLst>
          </p:cNvPr>
          <p:cNvSpPr txBox="1"/>
          <p:nvPr/>
        </p:nvSpPr>
        <p:spPr>
          <a:xfrm>
            <a:off x="2635045" y="5350751"/>
            <a:ext cx="6449961" cy="707886"/>
          </a:xfrm>
          <a:prstGeom prst="rect">
            <a:avLst/>
          </a:prstGeom>
          <a:noFill/>
        </p:spPr>
        <p:txBody>
          <a:bodyPr wrap="square">
            <a:spAutoFit/>
          </a:bodyPr>
          <a:lstStyle/>
          <a:p>
            <a:pPr algn="ctr"/>
            <a:r>
              <a:rPr lang="en-US" sz="2000" b="1" dirty="0">
                <a:latin typeface="+mj-lt"/>
              </a:rPr>
              <a:t>Most “threads” today, regardless of industry are “hybrid”.</a:t>
            </a:r>
          </a:p>
          <a:p>
            <a:pPr algn="ctr"/>
            <a:r>
              <a:rPr lang="en-US" sz="2000" b="1" dirty="0">
                <a:latin typeface="+mj-lt"/>
              </a:rPr>
              <a:t>They contain both analog (paper) and digital interoperability.</a:t>
            </a:r>
          </a:p>
        </p:txBody>
      </p:sp>
    </p:spTree>
    <p:extLst>
      <p:ext uri="{BB962C8B-B14F-4D97-AF65-F5344CB8AC3E}">
        <p14:creationId xmlns:p14="http://schemas.microsoft.com/office/powerpoint/2010/main" val="192852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3869-1F12-F822-2D5D-1C7A091B642C}"/>
              </a:ext>
            </a:extLst>
          </p:cNvPr>
          <p:cNvSpPr txBox="1">
            <a:spLocks/>
          </p:cNvSpPr>
          <p:nvPr/>
        </p:nvSpPr>
        <p:spPr>
          <a:xfrm>
            <a:off x="838200" y="274637"/>
            <a:ext cx="992886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ProCM and Process Management Play a Vital Role in the Digital Thread Concept</a:t>
            </a:r>
            <a:br>
              <a:rPr lang="en-US" dirty="0"/>
            </a:br>
            <a:endParaRPr lang="en-US" dirty="0"/>
          </a:p>
        </p:txBody>
      </p:sp>
      <p:sp>
        <p:nvSpPr>
          <p:cNvPr id="3" name="Slide Number Placeholder 3">
            <a:extLst>
              <a:ext uri="{FF2B5EF4-FFF2-40B4-BE49-F238E27FC236}">
                <a16:creationId xmlns:a16="http://schemas.microsoft.com/office/drawing/2014/main" id="{B0E30469-295A-9165-7472-735C7CB31A7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26</a:t>
            </a:fld>
            <a:endParaRPr lang="en-US" dirty="0"/>
          </a:p>
        </p:txBody>
      </p:sp>
      <p:sp>
        <p:nvSpPr>
          <p:cNvPr id="4" name="Rectangle 1">
            <a:extLst>
              <a:ext uri="{FF2B5EF4-FFF2-40B4-BE49-F238E27FC236}">
                <a16:creationId xmlns:a16="http://schemas.microsoft.com/office/drawing/2014/main" id="{93C6742C-210B-6238-B8B7-C506F3FA39DE}"/>
              </a:ext>
            </a:extLst>
          </p:cNvPr>
          <p:cNvSpPr txBox="1">
            <a:spLocks noChangeArrowheads="1"/>
          </p:cNvSpPr>
          <p:nvPr/>
        </p:nvSpPr>
        <p:spPr bwMode="auto">
          <a:xfrm>
            <a:off x="838200" y="1836229"/>
            <a:ext cx="1063752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ts val="0"/>
              </a:spcBef>
              <a:spcAft>
                <a:spcPts val="1200"/>
              </a:spcAft>
              <a:buFontTx/>
              <a:buNone/>
            </a:pPr>
            <a:r>
              <a:rPr lang="en-US" altLang="en-US" sz="2400" b="1" dirty="0">
                <a:latin typeface="Arial" panose="020B0604020202020204" pitchFamily="34" charset="0"/>
              </a:rPr>
              <a:t>Here are some specific ways in which ProCM and process management are used in the digital thread concept:</a:t>
            </a:r>
          </a:p>
          <a:p>
            <a:pPr eaLnBrk="0" fontAlgn="base" hangingPunct="0">
              <a:lnSpc>
                <a:spcPct val="100000"/>
              </a:lnSpc>
              <a:spcBef>
                <a:spcPts val="0"/>
              </a:spcBef>
              <a:spcAft>
                <a:spcPts val="600"/>
              </a:spcAft>
            </a:pPr>
            <a:r>
              <a:rPr lang="en-US" altLang="en-US" sz="2400" b="1" dirty="0">
                <a:latin typeface="Arial" panose="020B0604020202020204" pitchFamily="34" charset="0"/>
              </a:rPr>
              <a:t>Data Collection and Management</a:t>
            </a:r>
          </a:p>
          <a:p>
            <a:pPr eaLnBrk="0" fontAlgn="base" hangingPunct="0">
              <a:lnSpc>
                <a:spcPct val="100000"/>
              </a:lnSpc>
              <a:spcBef>
                <a:spcPts val="0"/>
              </a:spcBef>
              <a:spcAft>
                <a:spcPts val="600"/>
              </a:spcAft>
            </a:pPr>
            <a:r>
              <a:rPr lang="en-US" altLang="en-US" sz="2400" b="1" dirty="0">
                <a:latin typeface="Arial" panose="020B0604020202020204" pitchFamily="34" charset="0"/>
              </a:rPr>
              <a:t>Process Integration</a:t>
            </a:r>
          </a:p>
          <a:p>
            <a:pPr eaLnBrk="0" fontAlgn="base" hangingPunct="0">
              <a:lnSpc>
                <a:spcPct val="100000"/>
              </a:lnSpc>
              <a:spcBef>
                <a:spcPts val="0"/>
              </a:spcBef>
              <a:spcAft>
                <a:spcPts val="600"/>
              </a:spcAft>
            </a:pPr>
            <a:r>
              <a:rPr lang="en-US" altLang="en-US" sz="2400" b="1" dirty="0">
                <a:latin typeface="Arial" panose="020B0604020202020204" pitchFamily="34" charset="0"/>
              </a:rPr>
              <a:t>Change Management</a:t>
            </a:r>
          </a:p>
          <a:p>
            <a:pPr eaLnBrk="0" fontAlgn="base" hangingPunct="0">
              <a:lnSpc>
                <a:spcPct val="100000"/>
              </a:lnSpc>
              <a:spcBef>
                <a:spcPts val="0"/>
              </a:spcBef>
              <a:spcAft>
                <a:spcPts val="600"/>
              </a:spcAft>
            </a:pPr>
            <a:r>
              <a:rPr lang="en-US" altLang="en-US" sz="2400" b="1" dirty="0">
                <a:latin typeface="Arial" panose="020B0604020202020204" pitchFamily="34" charset="0"/>
              </a:rPr>
              <a:t>Risk Management</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Performance Monitoring</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Continuous Improvement</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939317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E63C5-61F9-C411-CA5E-F877C4406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BDFF5-4724-E35E-4410-6955B8BF26E6}"/>
              </a:ext>
            </a:extLst>
          </p:cNvPr>
          <p:cNvSpPr txBox="1">
            <a:spLocks/>
          </p:cNvSpPr>
          <p:nvPr/>
        </p:nvSpPr>
        <p:spPr>
          <a:xfrm>
            <a:off x="838200" y="274637"/>
            <a:ext cx="989457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ProCM and Process Management Play a Vital Role in the Digital Thread Concept</a:t>
            </a:r>
            <a:br>
              <a:rPr lang="en-US" dirty="0"/>
            </a:br>
            <a:endParaRPr lang="en-US" dirty="0"/>
          </a:p>
        </p:txBody>
      </p:sp>
      <p:sp>
        <p:nvSpPr>
          <p:cNvPr id="3" name="Slide Number Placeholder 3">
            <a:extLst>
              <a:ext uri="{FF2B5EF4-FFF2-40B4-BE49-F238E27FC236}">
                <a16:creationId xmlns:a16="http://schemas.microsoft.com/office/drawing/2014/main" id="{3B4E3C66-E7A6-ADBD-9DA3-4F28C84B118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27</a:t>
            </a:fld>
            <a:endParaRPr lang="en-US" dirty="0"/>
          </a:p>
        </p:txBody>
      </p:sp>
      <p:sp>
        <p:nvSpPr>
          <p:cNvPr id="4" name="Rectangle 1">
            <a:extLst>
              <a:ext uri="{FF2B5EF4-FFF2-40B4-BE49-F238E27FC236}">
                <a16:creationId xmlns:a16="http://schemas.microsoft.com/office/drawing/2014/main" id="{E8C8EDAC-D8C0-ED8C-76CF-CD92406FE5DB}"/>
              </a:ext>
            </a:extLst>
          </p:cNvPr>
          <p:cNvSpPr txBox="1">
            <a:spLocks noChangeArrowheads="1"/>
          </p:cNvSpPr>
          <p:nvPr/>
        </p:nvSpPr>
        <p:spPr bwMode="auto">
          <a:xfrm>
            <a:off x="838200" y="1690035"/>
            <a:ext cx="9894570" cy="395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ts val="0"/>
              </a:spcBef>
              <a:spcAft>
                <a:spcPts val="600"/>
              </a:spcAft>
              <a:buFontTx/>
              <a:buNone/>
            </a:pPr>
            <a:r>
              <a:rPr lang="en-US" altLang="en-US" sz="2400" b="1" dirty="0">
                <a:latin typeface="Arial" panose="020B0604020202020204" pitchFamily="34" charset="0"/>
              </a:rPr>
              <a:t>NATO’s study concluded that appropriate CM activities integrated effectively have an overwhelmingly positive benefits to overall operations and sustainment activities. </a:t>
            </a:r>
          </a:p>
          <a:p>
            <a:pPr marL="0" indent="0" eaLnBrk="0" fontAlgn="base" hangingPunct="0">
              <a:lnSpc>
                <a:spcPct val="100000"/>
              </a:lnSpc>
              <a:spcBef>
                <a:spcPts val="600"/>
              </a:spcBef>
              <a:buFontTx/>
              <a:buNone/>
            </a:pPr>
            <a:r>
              <a:rPr lang="en-US" altLang="en-US" sz="2400" b="1" dirty="0">
                <a:latin typeface="Arial" panose="020B0604020202020204" pitchFamily="34" charset="0"/>
              </a:rPr>
              <a:t>Benefits specifically in the areas of:</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Data Backbone:</a:t>
            </a:r>
            <a:endParaRPr lang="en-US" altLang="en-US" sz="2400" dirty="0">
              <a:latin typeface="Arial" panose="020B0604020202020204" pitchFamily="34" charset="0"/>
            </a:endParaRP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Simulation &amp; Optimization:</a:t>
            </a:r>
            <a:r>
              <a:rPr lang="en-US" altLang="en-US" sz="2400" dirty="0">
                <a:latin typeface="Arial" panose="020B0604020202020204" pitchFamily="34" charset="0"/>
              </a:rPr>
              <a:t> </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Real-Time Monitoring &amp; Control:</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Continuous Improvement</a:t>
            </a:r>
          </a:p>
          <a:p>
            <a:pPr marL="285750" indent="-285750" eaLnBrk="0" fontAlgn="base" hangingPunct="0">
              <a:lnSpc>
                <a:spcPct val="100000"/>
              </a:lnSpc>
              <a:spcBef>
                <a:spcPts val="600"/>
              </a:spcBef>
              <a:buFontTx/>
              <a:buChar char="•"/>
            </a:pPr>
            <a:r>
              <a:rPr lang="en-US" altLang="en-US" sz="2400" b="1" dirty="0">
                <a:latin typeface="Arial" panose="020B0604020202020204" pitchFamily="34" charset="0"/>
              </a:rPr>
              <a:t>Lifecycle Management</a:t>
            </a:r>
            <a:endParaRPr lang="en-US" altLang="en-US" sz="2400" dirty="0">
              <a:latin typeface="Arial" panose="020B0604020202020204" pitchFamily="34" charset="0"/>
            </a:endParaRPr>
          </a:p>
        </p:txBody>
      </p:sp>
      <p:pic>
        <p:nvPicPr>
          <p:cNvPr id="6" name="Picture 5">
            <a:extLst>
              <a:ext uri="{FF2B5EF4-FFF2-40B4-BE49-F238E27FC236}">
                <a16:creationId xmlns:a16="http://schemas.microsoft.com/office/drawing/2014/main" id="{EFABA1EA-D565-43B2-AC9D-06AAB82AACAB}"/>
              </a:ext>
            </a:extLst>
          </p:cNvPr>
          <p:cNvPicPr>
            <a:picLocks noChangeAspect="1"/>
          </p:cNvPicPr>
          <p:nvPr/>
        </p:nvPicPr>
        <p:blipFill>
          <a:blip r:embed="rId3"/>
          <a:stretch>
            <a:fillRect/>
          </a:stretch>
        </p:blipFill>
        <p:spPr>
          <a:xfrm>
            <a:off x="8476981" y="2598575"/>
            <a:ext cx="2876819" cy="2019894"/>
          </a:xfrm>
          <a:prstGeom prst="rect">
            <a:avLst/>
          </a:prstGeom>
        </p:spPr>
      </p:pic>
      <p:pic>
        <p:nvPicPr>
          <p:cNvPr id="1026" name="Picture 2" descr="How Is NATO Structured? - How NATO Works | HowStuffWorks">
            <a:extLst>
              <a:ext uri="{FF2B5EF4-FFF2-40B4-BE49-F238E27FC236}">
                <a16:creationId xmlns:a16="http://schemas.microsoft.com/office/drawing/2014/main" id="{C4056EA3-8C9C-0FD3-814B-084CE25CB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3821" y="4618469"/>
            <a:ext cx="1513160" cy="1513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CFC36AF-7C0A-EDF5-957D-07BE5E1E6D40}"/>
              </a:ext>
            </a:extLst>
          </p:cNvPr>
          <p:cNvPicPr>
            <a:picLocks noChangeAspect="1"/>
          </p:cNvPicPr>
          <p:nvPr/>
        </p:nvPicPr>
        <p:blipFill>
          <a:blip r:embed="rId5"/>
          <a:stretch>
            <a:fillRect/>
          </a:stretch>
        </p:blipFill>
        <p:spPr>
          <a:xfrm>
            <a:off x="6963819" y="3900374"/>
            <a:ext cx="1513161" cy="749089"/>
          </a:xfrm>
          <a:prstGeom prst="rect">
            <a:avLst/>
          </a:prstGeom>
        </p:spPr>
      </p:pic>
    </p:spTree>
    <p:extLst>
      <p:ext uri="{BB962C8B-B14F-4D97-AF65-F5344CB8AC3E}">
        <p14:creationId xmlns:p14="http://schemas.microsoft.com/office/powerpoint/2010/main" val="131159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3869-1F12-F822-2D5D-1C7A091B642C}"/>
              </a:ext>
            </a:extLst>
          </p:cNvPr>
          <p:cNvSpPr txBox="1">
            <a:spLocks/>
          </p:cNvSpPr>
          <p:nvPr/>
        </p:nvSpPr>
        <p:spPr>
          <a:xfrm>
            <a:off x="838200" y="27463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 and their Management Play a Vital Role in the </a:t>
            </a:r>
            <a:r>
              <a:rPr lang="en-US" u="sng" dirty="0">
                <a:latin typeface="Calibri" panose="020F0502020204030204" pitchFamily="34" charset="0"/>
                <a:ea typeface="Calibri" panose="020F0502020204030204" pitchFamily="34" charset="0"/>
                <a:cs typeface="Calibri" panose="020F0502020204030204" pitchFamily="34" charset="0"/>
              </a:rPr>
              <a:t>Digital Twin </a:t>
            </a:r>
            <a:r>
              <a:rPr lang="en-US" dirty="0"/>
              <a:t>Concept</a:t>
            </a:r>
            <a:br>
              <a:rPr lang="en-US" dirty="0"/>
            </a:br>
            <a:endParaRPr lang="en-US" dirty="0"/>
          </a:p>
        </p:txBody>
      </p:sp>
      <p:sp>
        <p:nvSpPr>
          <p:cNvPr id="3" name="Slide Number Placeholder 3">
            <a:extLst>
              <a:ext uri="{FF2B5EF4-FFF2-40B4-BE49-F238E27FC236}">
                <a16:creationId xmlns:a16="http://schemas.microsoft.com/office/drawing/2014/main" id="{B0E30469-295A-9165-7472-735C7CB31A7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28</a:t>
            </a:fld>
            <a:endParaRPr lang="en-US" dirty="0"/>
          </a:p>
        </p:txBody>
      </p:sp>
      <p:pic>
        <p:nvPicPr>
          <p:cNvPr id="5" name="Picture 2" descr="Target Net Zero - what is it and how can 5G play a role? - nexGworx">
            <a:extLst>
              <a:ext uri="{FF2B5EF4-FFF2-40B4-BE49-F238E27FC236}">
                <a16:creationId xmlns:a16="http://schemas.microsoft.com/office/drawing/2014/main" id="{0AB0519E-8997-A213-2723-E1DED8ED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16" y="1600200"/>
            <a:ext cx="4815541" cy="3710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7AF717-4CA3-F9FE-D7C0-47A0C79340F0}"/>
              </a:ext>
            </a:extLst>
          </p:cNvPr>
          <p:cNvSpPr txBox="1"/>
          <p:nvPr/>
        </p:nvSpPr>
        <p:spPr>
          <a:xfrm>
            <a:off x="1551002" y="5145720"/>
            <a:ext cx="4544998" cy="900246"/>
          </a:xfrm>
          <a:prstGeom prst="rect">
            <a:avLst/>
          </a:prstGeom>
          <a:noFill/>
        </p:spPr>
        <p:txBody>
          <a:bodyPr wrap="square" rtlCol="0">
            <a:spAutoFit/>
          </a:bodyPr>
          <a:lstStyle/>
          <a:p>
            <a:r>
              <a:rPr lang="en-US" sz="1050" b="1" dirty="0"/>
              <a:t>Digital Twin</a:t>
            </a:r>
          </a:p>
          <a:p>
            <a:r>
              <a:rPr lang="en-US" sz="1050" dirty="0"/>
              <a:t>Digital twins can simulate the behavior of physical assets systems, and processes. They enable organizations to reduce risk and cost by correcting issues before they occur, improving performance through optimization, and enhanced decision making with real-time insights and data.</a:t>
            </a:r>
          </a:p>
        </p:txBody>
      </p:sp>
      <p:sp>
        <p:nvSpPr>
          <p:cNvPr id="7" name="TextBox 6">
            <a:extLst>
              <a:ext uri="{FF2B5EF4-FFF2-40B4-BE49-F238E27FC236}">
                <a16:creationId xmlns:a16="http://schemas.microsoft.com/office/drawing/2014/main" id="{1D1F6B15-A6FD-266B-D832-A69F44CD7A3F}"/>
              </a:ext>
            </a:extLst>
          </p:cNvPr>
          <p:cNvSpPr txBox="1"/>
          <p:nvPr/>
        </p:nvSpPr>
        <p:spPr>
          <a:xfrm>
            <a:off x="6728203" y="1712280"/>
            <a:ext cx="4061463" cy="3433440"/>
          </a:xfrm>
          <a:prstGeom prst="rect">
            <a:avLst/>
          </a:prstGeom>
          <a:noFill/>
        </p:spPr>
        <p:txBody>
          <a:bodyPr wrap="square">
            <a:spAutoFit/>
          </a:bodyPr>
          <a:lstStyle/>
          <a:p>
            <a:pPr marL="0" marR="0" indent="0">
              <a:lnSpc>
                <a:spcPct val="107000"/>
              </a:lnSpc>
              <a:spcBef>
                <a:spcPts val="0"/>
              </a:spcBef>
              <a:spcAft>
                <a:spcPts val="800"/>
              </a:spcAft>
              <a:buNone/>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Some specific ways in which CM enabled  process management is used in the digital twin concept:</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Real-time Data Monitoring</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Process Analysis and Simulation</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Predictive Analytics and Scenario Planning</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Process Improvement and Optimization</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Decision Support and Root Cause Analysis</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Training and Education</a:t>
            </a:r>
          </a:p>
          <a:p>
            <a:pPr marL="285750" marR="0" indent="-285750">
              <a:lnSpc>
                <a:spcPct val="107000"/>
              </a:lnSpc>
              <a:spcBef>
                <a:spcPts val="0"/>
              </a:spcBef>
              <a:spcAft>
                <a:spcPts val="80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Collaboration and Knowledge Sharing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67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EA71-093B-464B-379E-CAB27FC781EC}"/>
              </a:ext>
            </a:extLst>
          </p:cNvPr>
          <p:cNvSpPr txBox="1">
            <a:spLocks/>
          </p:cNvSpPr>
          <p:nvPr/>
        </p:nvSpPr>
        <p:spPr>
          <a:xfrm>
            <a:off x="838200" y="271462"/>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Model-Based Initiatives; </a:t>
            </a:r>
            <a:r>
              <a:rPr lang="en-US" dirty="0" err="1"/>
              <a:t>ProCM</a:t>
            </a:r>
            <a:r>
              <a:rPr lang="en-US" dirty="0"/>
              <a:t> and Process Management Play a Central Role</a:t>
            </a:r>
            <a:br>
              <a:rPr lang="en-US" dirty="0"/>
            </a:br>
            <a:endParaRPr lang="en-US" dirty="0"/>
          </a:p>
        </p:txBody>
      </p:sp>
      <p:sp>
        <p:nvSpPr>
          <p:cNvPr id="3" name="Slide Number Placeholder 3">
            <a:extLst>
              <a:ext uri="{FF2B5EF4-FFF2-40B4-BE49-F238E27FC236}">
                <a16:creationId xmlns:a16="http://schemas.microsoft.com/office/drawing/2014/main" id="{7CFC1467-2316-9294-EAE4-7B8053DC1711}"/>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29</a:t>
            </a:fld>
            <a:endParaRPr lang="en-US" dirty="0"/>
          </a:p>
        </p:txBody>
      </p:sp>
      <p:sp>
        <p:nvSpPr>
          <p:cNvPr id="4" name="Rectangle 1">
            <a:extLst>
              <a:ext uri="{FF2B5EF4-FFF2-40B4-BE49-F238E27FC236}">
                <a16:creationId xmlns:a16="http://schemas.microsoft.com/office/drawing/2014/main" id="{8D33042D-61F2-AB74-5B4F-A241720495F7}"/>
              </a:ext>
            </a:extLst>
          </p:cNvPr>
          <p:cNvSpPr txBox="1">
            <a:spLocks noChangeArrowheads="1"/>
          </p:cNvSpPr>
          <p:nvPr/>
        </p:nvSpPr>
        <p:spPr bwMode="auto">
          <a:xfrm>
            <a:off x="838200" y="1549320"/>
            <a:ext cx="11157857" cy="437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ts val="600"/>
              </a:spcBef>
              <a:buFontTx/>
              <a:buNone/>
            </a:pPr>
            <a:r>
              <a:rPr lang="en-US" altLang="en-US" sz="2000" b="1" dirty="0">
                <a:latin typeface="Arial" panose="020B0604020202020204" pitchFamily="34" charset="0"/>
                <a:cs typeface="Arial" panose="020B0604020202020204" pitchFamily="34" charset="0"/>
              </a:rPr>
              <a:t>Process as the Core:</a:t>
            </a:r>
            <a:endParaRPr lang="en-US" altLang="en-US" sz="2000" dirty="0">
              <a:latin typeface="Arial" panose="020B0604020202020204" pitchFamily="34" charset="0"/>
              <a:cs typeface="Arial" panose="020B0604020202020204" pitchFamily="34" charset="0"/>
            </a:endParaRPr>
          </a:p>
          <a:p>
            <a:pPr lvl="1" eaLnBrk="0" fontAlgn="base" hangingPunct="0">
              <a:spcBef>
                <a:spcPts val="600"/>
              </a:spcBef>
              <a:buFontTx/>
              <a:buChar char="•"/>
            </a:pPr>
            <a:r>
              <a:rPr lang="en-US" altLang="en-US" sz="1800" b="1" dirty="0">
                <a:latin typeface="Arial" panose="020B0604020202020204" pitchFamily="34" charset="0"/>
                <a:cs typeface="Arial" panose="020B0604020202020204" pitchFamily="34" charset="0"/>
              </a:rPr>
              <a:t>Model-Based Definition (MBD):</a:t>
            </a:r>
            <a:r>
              <a:rPr lang="en-US" altLang="en-US" sz="1800" dirty="0">
                <a:latin typeface="Arial" panose="020B0604020202020204" pitchFamily="34" charset="0"/>
                <a:cs typeface="Arial" panose="020B0604020202020204" pitchFamily="34" charset="0"/>
              </a:rPr>
              <a:t> The heart of model-based initiatives is capturing and conveying product information through a digital model. The processes that create, modify, and use this model need to be </a:t>
            </a:r>
            <a:r>
              <a:rPr lang="en-US" altLang="en-US" sz="1800">
                <a:latin typeface="Arial" panose="020B0604020202020204" pitchFamily="34" charset="0"/>
                <a:cs typeface="Arial" panose="020B0604020202020204" pitchFamily="34" charset="0"/>
              </a:rPr>
              <a:t>CM integrated </a:t>
            </a:r>
            <a:r>
              <a:rPr lang="en-US" altLang="en-US" sz="1800" dirty="0">
                <a:latin typeface="Arial" panose="020B0604020202020204" pitchFamily="34" charset="0"/>
                <a:cs typeface="Arial" panose="020B0604020202020204" pitchFamily="34" charset="0"/>
              </a:rPr>
              <a:t>and managed to ensure data integrity and consistency.</a:t>
            </a:r>
          </a:p>
          <a:p>
            <a:pPr lvl="1" eaLnBrk="0" fontAlgn="base" hangingPunct="0">
              <a:spcBef>
                <a:spcPts val="600"/>
              </a:spcBef>
              <a:buFontTx/>
              <a:buChar char="•"/>
            </a:pPr>
            <a:r>
              <a:rPr lang="en-US" altLang="en-US" sz="1800" b="1" dirty="0">
                <a:latin typeface="Arial" panose="020B0604020202020204" pitchFamily="34" charset="0"/>
                <a:cs typeface="Arial" panose="020B0604020202020204" pitchFamily="34" charset="0"/>
              </a:rPr>
              <a:t>Model-Based Enterprise (MBE):</a:t>
            </a:r>
            <a:r>
              <a:rPr lang="en-US" altLang="en-US" sz="1800" dirty="0">
                <a:latin typeface="Arial" panose="020B0604020202020204" pitchFamily="34" charset="0"/>
                <a:cs typeface="Arial" panose="020B0604020202020204" pitchFamily="34" charset="0"/>
              </a:rPr>
              <a:t> Beyond just design, MBE extends the use of the model across the entire product lifecycle. This requires seamless process integration and management from concept to disposal to ensure the model remains the single source of truth.</a:t>
            </a:r>
          </a:p>
          <a:p>
            <a:pPr marL="0" indent="0" eaLnBrk="0" fontAlgn="base" hangingPunct="0">
              <a:spcBef>
                <a:spcPts val="600"/>
              </a:spcBef>
              <a:buNone/>
            </a:pPr>
            <a:r>
              <a:rPr lang="en-US" altLang="en-US" sz="2000" b="1" dirty="0">
                <a:latin typeface="Arial" panose="020B0604020202020204" pitchFamily="34" charset="0"/>
                <a:cs typeface="Arial" panose="020B0604020202020204" pitchFamily="34" charset="0"/>
              </a:rPr>
              <a:t>Process Management's Role:</a:t>
            </a:r>
          </a:p>
          <a:p>
            <a:pPr lvl="1" eaLnBrk="0" fontAlgn="base" hangingPunct="0">
              <a:spcBef>
                <a:spcPts val="600"/>
              </a:spcBef>
              <a:buFontTx/>
              <a:buChar char="•"/>
            </a:pPr>
            <a:r>
              <a:rPr lang="en-US" altLang="en-US" sz="1800" b="1" dirty="0">
                <a:latin typeface="Arial" panose="020B0604020202020204" pitchFamily="34" charset="0"/>
                <a:cs typeface="Arial" panose="020B0604020202020204" pitchFamily="34" charset="0"/>
              </a:rPr>
              <a:t> Standardization and Optimization:</a:t>
            </a:r>
            <a:r>
              <a:rPr lang="en-US" altLang="en-US" sz="1800" dirty="0">
                <a:latin typeface="Arial" panose="020B0604020202020204" pitchFamily="34" charset="0"/>
                <a:cs typeface="Arial" panose="020B0604020202020204" pitchFamily="34" charset="0"/>
              </a:rPr>
              <a:t> Process management helps to establish clear, repeatable processes for creating, updating, and validating the digital model. This reduces errors, improves efficiency, and facilitates collaboration.</a:t>
            </a:r>
          </a:p>
          <a:p>
            <a:pPr marL="0" lvl="1" indent="0" eaLnBrk="0" fontAlgn="base" hangingPunct="0">
              <a:spcBef>
                <a:spcPts val="600"/>
              </a:spcBef>
              <a:buNone/>
            </a:pPr>
            <a:r>
              <a:rPr lang="en-US" altLang="en-US" sz="2000" b="1" dirty="0">
                <a:latin typeface="Arial" panose="020B0604020202020204" pitchFamily="34" charset="0"/>
                <a:cs typeface="Arial" panose="020B0604020202020204" pitchFamily="34" charset="0"/>
              </a:rPr>
              <a:t>Configuration Management's Role:</a:t>
            </a:r>
          </a:p>
          <a:p>
            <a:pPr lvl="1" eaLnBrk="0" fontAlgn="base" hangingPunct="0">
              <a:spcBef>
                <a:spcPts val="600"/>
              </a:spcBef>
              <a:buFontTx/>
              <a:buChar char="•"/>
            </a:pPr>
            <a:r>
              <a:rPr lang="en-US" altLang="en-US" sz="1800" b="1" dirty="0">
                <a:latin typeface="Arial" panose="020B0604020202020204" pitchFamily="34" charset="0"/>
                <a:cs typeface="Arial" panose="020B0604020202020204" pitchFamily="34" charset="0"/>
              </a:rPr>
              <a:t> Change Management:</a:t>
            </a:r>
            <a:r>
              <a:rPr lang="en-US" altLang="en-US" sz="1800" dirty="0">
                <a:latin typeface="Arial" panose="020B0604020202020204" pitchFamily="34" charset="0"/>
                <a:cs typeface="Arial" panose="020B0604020202020204" pitchFamily="34" charset="0"/>
              </a:rPr>
              <a:t> With the digital model as a central asset, any changes need to be carefully managed. Process management provides a structured approach to evaluating, approving, and implementing changes, minimizing disruptions and ensuring traceability.</a:t>
            </a:r>
          </a:p>
        </p:txBody>
      </p:sp>
    </p:spTree>
    <p:extLst>
      <p:ext uri="{BB962C8B-B14F-4D97-AF65-F5344CB8AC3E}">
        <p14:creationId xmlns:p14="http://schemas.microsoft.com/office/powerpoint/2010/main" val="398446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BE6C7D-50B3-072B-A3E4-4FBA0D8DE707}"/>
              </a:ext>
            </a:extLst>
          </p:cNvPr>
          <p:cNvSpPr txBox="1">
            <a:spLocks/>
          </p:cNvSpPr>
          <p:nvPr/>
        </p:nvSpPr>
        <p:spPr>
          <a:xfrm>
            <a:off x="509247" y="25659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Class Requirements</a:t>
            </a:r>
          </a:p>
        </p:txBody>
      </p:sp>
      <p:sp>
        <p:nvSpPr>
          <p:cNvPr id="4" name="Content Placeholder 2">
            <a:extLst>
              <a:ext uri="{FF2B5EF4-FFF2-40B4-BE49-F238E27FC236}">
                <a16:creationId xmlns:a16="http://schemas.microsoft.com/office/drawing/2014/main" id="{5087DC8A-5E5F-96C8-D132-B8130D01CE55}"/>
              </a:ext>
            </a:extLst>
          </p:cNvPr>
          <p:cNvSpPr txBox="1">
            <a:spLocks/>
          </p:cNvSpPr>
          <p:nvPr/>
        </p:nvSpPr>
        <p:spPr>
          <a:xfrm>
            <a:off x="4950619" y="1462088"/>
            <a:ext cx="6479380" cy="422348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en-US" dirty="0"/>
              <a:t>Class starts at the published time. Please be on time.</a:t>
            </a:r>
          </a:p>
          <a:p>
            <a:pPr marL="285750" indent="-285750">
              <a:lnSpc>
                <a:spcPct val="150000"/>
              </a:lnSpc>
            </a:pPr>
            <a:r>
              <a:rPr lang="en-US" dirty="0"/>
              <a:t>Absences beyond two hours throughout the courses may necessitate retaking the missed portions.</a:t>
            </a:r>
          </a:p>
          <a:p>
            <a:pPr marL="285750" indent="-285750">
              <a:lnSpc>
                <a:spcPct val="150000"/>
              </a:lnSpc>
            </a:pPr>
            <a:r>
              <a:rPr lang="en-US" dirty="0"/>
              <a:t>There will be short breaks throughout the day after each chapter as time permits.</a:t>
            </a:r>
          </a:p>
          <a:p>
            <a:pPr marL="285750" indent="-285750">
              <a:lnSpc>
                <a:spcPct val="150000"/>
              </a:lnSpc>
            </a:pPr>
            <a:r>
              <a:rPr lang="en-US" dirty="0"/>
              <a:t>We encourage you to participate in class and workshops.</a:t>
            </a:r>
          </a:p>
        </p:txBody>
      </p:sp>
      <p:sp>
        <p:nvSpPr>
          <p:cNvPr id="5" name="Slide Number Placeholder 19">
            <a:extLst>
              <a:ext uri="{FF2B5EF4-FFF2-40B4-BE49-F238E27FC236}">
                <a16:creationId xmlns:a16="http://schemas.microsoft.com/office/drawing/2014/main" id="{BD2E9950-DFD9-94CB-00BD-2618B77EBA5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3</a:t>
            </a:fld>
            <a:endParaRPr lang="en-US" dirty="0"/>
          </a:p>
        </p:txBody>
      </p:sp>
      <p:pic>
        <p:nvPicPr>
          <p:cNvPr id="6" name="Picture 5" descr="A diagram of a flowchart&#10;&#10;Description automatically generated">
            <a:extLst>
              <a:ext uri="{FF2B5EF4-FFF2-40B4-BE49-F238E27FC236}">
                <a16:creationId xmlns:a16="http://schemas.microsoft.com/office/drawing/2014/main" id="{876F3DC9-546E-7D4A-C9A2-FDECB36D3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5498"/>
            <a:ext cx="3667003" cy="3667003"/>
          </a:xfrm>
          <a:prstGeom prst="rect">
            <a:avLst/>
          </a:prstGeom>
        </p:spPr>
      </p:pic>
    </p:spTree>
    <p:extLst>
      <p:ext uri="{BB962C8B-B14F-4D97-AF65-F5344CB8AC3E}">
        <p14:creationId xmlns:p14="http://schemas.microsoft.com/office/powerpoint/2010/main" val="963473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6BEC-F201-E875-ADBA-596106AEC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A23D4-DE17-EAA4-7400-9521D2FDDFBF}"/>
              </a:ext>
            </a:extLst>
          </p:cNvPr>
          <p:cNvSpPr txBox="1">
            <a:spLocks/>
          </p:cNvSpPr>
          <p:nvPr/>
        </p:nvSpPr>
        <p:spPr>
          <a:xfrm>
            <a:off x="838200" y="271462"/>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Process and Process Management’s Role in Model-Based Initiatives Integrity</a:t>
            </a:r>
            <a:br>
              <a:rPr lang="en-US" dirty="0"/>
            </a:br>
            <a:endParaRPr lang="en-US" dirty="0"/>
          </a:p>
        </p:txBody>
      </p:sp>
      <p:sp>
        <p:nvSpPr>
          <p:cNvPr id="3" name="Slide Number Placeholder 3">
            <a:extLst>
              <a:ext uri="{FF2B5EF4-FFF2-40B4-BE49-F238E27FC236}">
                <a16:creationId xmlns:a16="http://schemas.microsoft.com/office/drawing/2014/main" id="{DDD0BAA6-8B18-0AAD-D296-BDCAC67D120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30</a:t>
            </a:fld>
            <a:endParaRPr lang="en-US" dirty="0"/>
          </a:p>
        </p:txBody>
      </p:sp>
      <p:sp>
        <p:nvSpPr>
          <p:cNvPr id="4" name="Rectangle 1">
            <a:extLst>
              <a:ext uri="{FF2B5EF4-FFF2-40B4-BE49-F238E27FC236}">
                <a16:creationId xmlns:a16="http://schemas.microsoft.com/office/drawing/2014/main" id="{3EBA7B15-94B7-7AC4-22E9-2DD2E9ECCA70}"/>
              </a:ext>
            </a:extLst>
          </p:cNvPr>
          <p:cNvSpPr txBox="1">
            <a:spLocks noChangeArrowheads="1"/>
          </p:cNvSpPr>
          <p:nvPr/>
        </p:nvSpPr>
        <p:spPr bwMode="auto">
          <a:xfrm>
            <a:off x="838200" y="1538550"/>
            <a:ext cx="1115785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ts val="600"/>
              </a:spcBef>
              <a:buFontTx/>
              <a:buNone/>
            </a:pPr>
            <a:r>
              <a:rPr lang="en-US" altLang="en-US" sz="2000" b="1" dirty="0">
                <a:latin typeface="Arial" panose="020B0604020202020204" pitchFamily="34" charset="0"/>
                <a:cs typeface="Arial" panose="020B0604020202020204" pitchFamily="34" charset="0"/>
              </a:rPr>
              <a:t>Here are three critical areas where process management impact model integrity:</a:t>
            </a:r>
          </a:p>
          <a:p>
            <a:pPr eaLnBrk="0" fontAlgn="base" hangingPunct="0">
              <a:lnSpc>
                <a:spcPct val="100000"/>
              </a:lnSpc>
              <a:spcBef>
                <a:spcPts val="600"/>
              </a:spcBef>
            </a:pPr>
            <a:r>
              <a:rPr lang="en-US" altLang="en-US" sz="2000" b="1" dirty="0">
                <a:latin typeface="Arial" panose="020B0604020202020204" pitchFamily="34" charset="0"/>
                <a:cs typeface="Arial" panose="020B0604020202020204" pitchFamily="34" charset="0"/>
              </a:rPr>
              <a:t>Data Flow and Integration</a:t>
            </a:r>
          </a:p>
          <a:p>
            <a:pPr eaLnBrk="0" fontAlgn="base" hangingPunct="0">
              <a:lnSpc>
                <a:spcPct val="100000"/>
              </a:lnSpc>
              <a:spcBef>
                <a:spcPts val="600"/>
              </a:spcBef>
            </a:pPr>
            <a:r>
              <a:rPr lang="en-US" altLang="en-US" sz="2000" b="1" dirty="0">
                <a:latin typeface="Arial" panose="020B0604020202020204" pitchFamily="34" charset="0"/>
                <a:cs typeface="Arial" panose="020B0604020202020204" pitchFamily="34" charset="0"/>
              </a:rPr>
              <a:t>Collaboration and Communication</a:t>
            </a:r>
          </a:p>
          <a:p>
            <a:pPr eaLnBrk="0" fontAlgn="base" hangingPunct="0">
              <a:lnSpc>
                <a:spcPct val="100000"/>
              </a:lnSpc>
              <a:spcBef>
                <a:spcPts val="600"/>
              </a:spcBef>
            </a:pPr>
            <a:r>
              <a:rPr lang="en-US" altLang="en-US" sz="2000" b="1" dirty="0">
                <a:latin typeface="Arial" panose="020B0604020202020204" pitchFamily="34" charset="0"/>
                <a:cs typeface="Arial" panose="020B0604020202020204" pitchFamily="34" charset="0"/>
              </a:rPr>
              <a:t>Continuous Improvement</a:t>
            </a:r>
          </a:p>
          <a:p>
            <a:pPr eaLnBrk="0" fontAlgn="base" hangingPunct="0">
              <a:lnSpc>
                <a:spcPct val="100000"/>
              </a:lnSpc>
              <a:spcBef>
                <a:spcPts val="600"/>
              </a:spcBef>
            </a:pPr>
            <a:endParaRPr lang="en-US" altLang="en-US" sz="2000" b="1" dirty="0">
              <a:latin typeface="Arial" panose="020B0604020202020204" pitchFamily="34" charset="0"/>
              <a:cs typeface="Arial" panose="020B0604020202020204" pitchFamily="34" charset="0"/>
            </a:endParaRPr>
          </a:p>
          <a:p>
            <a:pPr marL="0" indent="0" eaLnBrk="0" fontAlgn="base" hangingPunct="0">
              <a:lnSpc>
                <a:spcPct val="100000"/>
              </a:lnSpc>
              <a:spcBef>
                <a:spcPts val="600"/>
              </a:spcBef>
              <a:buFontTx/>
              <a:buNone/>
            </a:pPr>
            <a:r>
              <a:rPr lang="en-US" altLang="en-US" sz="2000" b="1" dirty="0">
                <a:latin typeface="Arial" panose="020B0604020202020204" pitchFamily="34" charset="0"/>
                <a:cs typeface="Arial" panose="020B0604020202020204" pitchFamily="34" charset="0"/>
              </a:rPr>
              <a:t>In summary: </a:t>
            </a:r>
          </a:p>
          <a:p>
            <a:pPr marL="0" indent="0" eaLnBrk="0" fontAlgn="base" hangingPunct="0">
              <a:lnSpc>
                <a:spcPct val="100000"/>
              </a:lnSpc>
              <a:spcBef>
                <a:spcPts val="600"/>
              </a:spcBef>
              <a:buFontTx/>
              <a:buNone/>
            </a:pPr>
            <a:r>
              <a:rPr lang="en-US" altLang="en-US" sz="2000" b="1" dirty="0">
                <a:latin typeface="Arial" panose="020B0604020202020204" pitchFamily="34" charset="0"/>
                <a:cs typeface="Arial" panose="020B0604020202020204" pitchFamily="34" charset="0"/>
              </a:rPr>
              <a:t>Without well-defined and managed processes, the digital model risks becoming fragmented, inaccurate, or difficult to use. </a:t>
            </a:r>
          </a:p>
          <a:p>
            <a:pPr marL="0" indent="0" eaLnBrk="0" fontAlgn="base" hangingPunct="0">
              <a:lnSpc>
                <a:spcPct val="100000"/>
              </a:lnSpc>
              <a:spcBef>
                <a:spcPts val="600"/>
              </a:spcBef>
              <a:buFontTx/>
              <a:buNone/>
            </a:pPr>
            <a:endParaRPr lang="en-US" altLang="en-US" sz="2000" b="1" dirty="0">
              <a:latin typeface="Arial" panose="020B0604020202020204" pitchFamily="34" charset="0"/>
              <a:cs typeface="Arial" panose="020B0604020202020204" pitchFamily="34" charset="0"/>
            </a:endParaRPr>
          </a:p>
          <a:p>
            <a:pPr marL="0" indent="0" eaLnBrk="0" fontAlgn="base" hangingPunct="0">
              <a:lnSpc>
                <a:spcPct val="100000"/>
              </a:lnSpc>
              <a:spcBef>
                <a:spcPts val="600"/>
              </a:spcBef>
              <a:buFontTx/>
              <a:buNone/>
            </a:pPr>
            <a:r>
              <a:rPr lang="en-US" altLang="en-US" sz="2000" b="1" dirty="0">
                <a:latin typeface="Arial" panose="020B0604020202020204" pitchFamily="34" charset="0"/>
                <a:cs typeface="Arial" panose="020B0604020202020204" pitchFamily="34" charset="0"/>
              </a:rPr>
              <a:t>Process management provides the necessary structure and control to unlock the full potential of model-based initiatives, enabling organizations to achieve significant benefits in terms of cost reduction, quality improvement, and faster time-to-market.</a:t>
            </a:r>
          </a:p>
        </p:txBody>
      </p:sp>
    </p:spTree>
    <p:extLst>
      <p:ext uri="{BB962C8B-B14F-4D97-AF65-F5344CB8AC3E}">
        <p14:creationId xmlns:p14="http://schemas.microsoft.com/office/powerpoint/2010/main" val="2554266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F07D-B0A9-53B3-1C1A-C2015F8E6567}"/>
              </a:ext>
            </a:extLst>
          </p:cNvPr>
          <p:cNvSpPr>
            <a:spLocks noGrp="1"/>
          </p:cNvSpPr>
          <p:nvPr>
            <p:ph type="title"/>
          </p:nvPr>
        </p:nvSpPr>
        <p:spPr/>
        <p:txBody>
          <a:bodyPr/>
          <a:lstStyle/>
          <a:p>
            <a:r>
              <a:rPr lang="en-US" dirty="0"/>
              <a:t>Model Types</a:t>
            </a:r>
          </a:p>
        </p:txBody>
      </p:sp>
      <p:sp>
        <p:nvSpPr>
          <p:cNvPr id="3" name="Oval 2">
            <a:extLst>
              <a:ext uri="{FF2B5EF4-FFF2-40B4-BE49-F238E27FC236}">
                <a16:creationId xmlns:a16="http://schemas.microsoft.com/office/drawing/2014/main" id="{5E1760D4-5FE6-9727-71A2-C87DE639B3A6}"/>
              </a:ext>
            </a:extLst>
          </p:cNvPr>
          <p:cNvSpPr/>
          <p:nvPr/>
        </p:nvSpPr>
        <p:spPr>
          <a:xfrm>
            <a:off x="838200" y="874963"/>
            <a:ext cx="10515600" cy="5358581"/>
          </a:xfrm>
          <a:prstGeom prst="ellipse">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4800" b="1" dirty="0">
                <a:solidFill>
                  <a:srgbClr val="0070C0"/>
                </a:solidFill>
              </a:rPr>
              <a:t>Enterprise</a:t>
            </a:r>
          </a:p>
          <a:p>
            <a:pPr algn="ctr"/>
            <a:r>
              <a:rPr lang="en-US" sz="4800" b="1" dirty="0">
                <a:solidFill>
                  <a:srgbClr val="0070C0"/>
                </a:solidFill>
              </a:rPr>
              <a:t>(MBE)</a:t>
            </a:r>
          </a:p>
        </p:txBody>
      </p:sp>
      <p:sp>
        <p:nvSpPr>
          <p:cNvPr id="4" name="Content Placeholder 1">
            <a:extLst>
              <a:ext uri="{FF2B5EF4-FFF2-40B4-BE49-F238E27FC236}">
                <a16:creationId xmlns:a16="http://schemas.microsoft.com/office/drawing/2014/main" id="{B096528D-EEAF-20F0-8427-0CCF2B8A1362}"/>
              </a:ext>
            </a:extLst>
          </p:cNvPr>
          <p:cNvSpPr txBox="1">
            <a:spLocks/>
          </p:cNvSpPr>
          <p:nvPr/>
        </p:nvSpPr>
        <p:spPr>
          <a:xfrm>
            <a:off x="7413930" y="1852892"/>
            <a:ext cx="300771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Product Models</a:t>
            </a:r>
          </a:p>
          <a:p>
            <a:pPr marL="0" indent="0" algn="ctr">
              <a:buNone/>
            </a:pPr>
            <a:r>
              <a:rPr lang="en-US" dirty="0"/>
              <a:t>(MBD)</a:t>
            </a:r>
          </a:p>
        </p:txBody>
      </p:sp>
      <p:pic>
        <p:nvPicPr>
          <p:cNvPr id="5" name="Picture 2" descr="3D PRODUCT MODEL | Sushmitaroy">
            <a:extLst>
              <a:ext uri="{FF2B5EF4-FFF2-40B4-BE49-F238E27FC236}">
                <a16:creationId xmlns:a16="http://schemas.microsoft.com/office/drawing/2014/main" id="{B85427BB-2BB8-E84F-E821-E42E96AEC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485" y="2734597"/>
            <a:ext cx="3423438" cy="16370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agicDraw UML Enterprise 16.6 SP1 Free Download - ALL PC World">
            <a:extLst>
              <a:ext uri="{FF2B5EF4-FFF2-40B4-BE49-F238E27FC236}">
                <a16:creationId xmlns:a16="http://schemas.microsoft.com/office/drawing/2014/main" id="{344443D2-8BA8-16D8-A2E0-961A2C3228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8248" y="2763705"/>
            <a:ext cx="2819400" cy="206111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FB2DC543-DF92-3333-3DBF-77E7DB8738AB}"/>
              </a:ext>
            </a:extLst>
          </p:cNvPr>
          <p:cNvSpPr txBox="1">
            <a:spLocks/>
          </p:cNvSpPr>
          <p:nvPr/>
        </p:nvSpPr>
        <p:spPr>
          <a:xfrm>
            <a:off x="1876154" y="1852892"/>
            <a:ext cx="2374900" cy="36512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400"/>
              </a:spcAft>
              <a:buFont typeface="Arial" pitchFamily="34" charset="0"/>
              <a:buNone/>
              <a:defRPr sz="1400" b="1"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400"/>
              </a:spcAft>
              <a:buFont typeface="Arial" pitchFamily="34" charset="0"/>
              <a:buNone/>
              <a:defRPr sz="1400" kern="1200">
                <a:solidFill>
                  <a:schemeClr val="tx1"/>
                </a:solidFill>
                <a:latin typeface="+mn-lt"/>
                <a:ea typeface="+mn-ea"/>
                <a:cs typeface="+mn-cs"/>
              </a:defRPr>
            </a:lvl2pPr>
            <a:lvl3pPr marL="174625" indent="-174625" algn="l" defTabSz="914400" rtl="0" eaLnBrk="1" latinLnBrk="0" hangingPunct="1">
              <a:lnSpc>
                <a:spcPct val="100000"/>
              </a:lnSpc>
              <a:spcBef>
                <a:spcPts val="0"/>
              </a:spcBef>
              <a:spcAft>
                <a:spcPts val="400"/>
              </a:spcAft>
              <a:buFont typeface="Arial" pitchFamily="34" charset="0"/>
              <a:buChar char="•"/>
              <a:defRPr sz="1400" kern="1200">
                <a:solidFill>
                  <a:schemeClr val="tx1"/>
                </a:solidFill>
                <a:latin typeface="+mn-lt"/>
                <a:ea typeface="+mn-ea"/>
                <a:cs typeface="+mn-cs"/>
              </a:defRPr>
            </a:lvl3pPr>
            <a:lvl4pPr marL="465138" indent="-233363"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4pPr>
            <a:lvl5pPr marL="682625" indent="-171450"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algn="ctr"/>
            <a:r>
              <a:rPr lang="en-US" sz="2800" dirty="0"/>
              <a:t>System Models</a:t>
            </a:r>
          </a:p>
          <a:p>
            <a:pPr algn="ctr"/>
            <a:r>
              <a:rPr lang="en-US" sz="2800" dirty="0"/>
              <a:t>(MBSE)</a:t>
            </a:r>
          </a:p>
        </p:txBody>
      </p:sp>
      <p:pic>
        <p:nvPicPr>
          <p:cNvPr id="8" name="Picture 7">
            <a:extLst>
              <a:ext uri="{FF2B5EF4-FFF2-40B4-BE49-F238E27FC236}">
                <a16:creationId xmlns:a16="http://schemas.microsoft.com/office/drawing/2014/main" id="{FCE24007-CDD9-1631-A82D-9663E30618C1}"/>
              </a:ext>
            </a:extLst>
          </p:cNvPr>
          <p:cNvPicPr>
            <a:picLocks noChangeAspect="1"/>
          </p:cNvPicPr>
          <p:nvPr/>
        </p:nvPicPr>
        <p:blipFill>
          <a:blip r:embed="rId5"/>
          <a:stretch>
            <a:fillRect/>
          </a:stretch>
        </p:blipFill>
        <p:spPr>
          <a:xfrm>
            <a:off x="4623098" y="4533896"/>
            <a:ext cx="2945803" cy="1547353"/>
          </a:xfrm>
          <a:prstGeom prst="rect">
            <a:avLst/>
          </a:prstGeom>
        </p:spPr>
      </p:pic>
      <p:sp>
        <p:nvSpPr>
          <p:cNvPr id="9" name="Content Placeholder 1">
            <a:extLst>
              <a:ext uri="{FF2B5EF4-FFF2-40B4-BE49-F238E27FC236}">
                <a16:creationId xmlns:a16="http://schemas.microsoft.com/office/drawing/2014/main" id="{C6D3033F-279B-275B-D783-95A4945D72A3}"/>
              </a:ext>
            </a:extLst>
          </p:cNvPr>
          <p:cNvSpPr txBox="1">
            <a:spLocks/>
          </p:cNvSpPr>
          <p:nvPr/>
        </p:nvSpPr>
        <p:spPr>
          <a:xfrm>
            <a:off x="4825471" y="3554254"/>
            <a:ext cx="2541058" cy="36512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400"/>
              </a:spcAft>
              <a:buFont typeface="Arial" pitchFamily="34" charset="0"/>
              <a:buNone/>
              <a:defRPr sz="1400" b="1"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400"/>
              </a:spcAft>
              <a:buFont typeface="Arial" pitchFamily="34" charset="0"/>
              <a:buNone/>
              <a:defRPr sz="1400" kern="1200">
                <a:solidFill>
                  <a:schemeClr val="tx1"/>
                </a:solidFill>
                <a:latin typeface="+mn-lt"/>
                <a:ea typeface="+mn-ea"/>
                <a:cs typeface="+mn-cs"/>
              </a:defRPr>
            </a:lvl2pPr>
            <a:lvl3pPr marL="174625" indent="-174625" algn="l" defTabSz="914400" rtl="0" eaLnBrk="1" latinLnBrk="0" hangingPunct="1">
              <a:lnSpc>
                <a:spcPct val="100000"/>
              </a:lnSpc>
              <a:spcBef>
                <a:spcPts val="0"/>
              </a:spcBef>
              <a:spcAft>
                <a:spcPts val="400"/>
              </a:spcAft>
              <a:buFont typeface="Arial" pitchFamily="34" charset="0"/>
              <a:buChar char="•"/>
              <a:defRPr sz="1400" kern="1200">
                <a:solidFill>
                  <a:schemeClr val="tx1"/>
                </a:solidFill>
                <a:latin typeface="+mn-lt"/>
                <a:ea typeface="+mn-ea"/>
                <a:cs typeface="+mn-cs"/>
              </a:defRPr>
            </a:lvl3pPr>
            <a:lvl4pPr marL="465138" indent="-233363"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4pPr>
            <a:lvl5pPr marL="682625" indent="-171450"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5pPr>
            <a:lvl6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6pPr>
            <a:lvl7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7pPr>
            <a:lvl8pPr marL="974725" indent="-230188"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8pPr>
            <a:lvl9pPr marL="976313" indent="-231775" algn="l" defTabSz="914400" rtl="0" eaLnBrk="1" latinLnBrk="0" hangingPunct="1">
              <a:lnSpc>
                <a:spcPct val="100000"/>
              </a:lnSpc>
              <a:spcBef>
                <a:spcPts val="0"/>
              </a:spcBef>
              <a:spcAft>
                <a:spcPts val="400"/>
              </a:spcAft>
              <a:buFont typeface="Arial" pitchFamily="34" charset="0"/>
              <a:buChar char="–"/>
              <a:defRPr sz="1200" kern="1200">
                <a:solidFill>
                  <a:schemeClr val="tx1"/>
                </a:solidFill>
                <a:latin typeface="+mn-lt"/>
                <a:ea typeface="+mn-ea"/>
                <a:cs typeface="+mn-cs"/>
              </a:defRPr>
            </a:lvl9pPr>
          </a:lstStyle>
          <a:p>
            <a:pPr algn="ctr"/>
            <a:r>
              <a:rPr lang="en-US" sz="2800" dirty="0"/>
              <a:t>Process Models</a:t>
            </a:r>
          </a:p>
          <a:p>
            <a:pPr algn="ctr"/>
            <a:r>
              <a:rPr lang="en-US" sz="2800" dirty="0"/>
              <a:t>(MBP)</a:t>
            </a:r>
          </a:p>
        </p:txBody>
      </p:sp>
      <p:pic>
        <p:nvPicPr>
          <p:cNvPr id="10" name="Picture 2" descr="Music notes clipart gold pictures on Cliparts Pub 2020! 🔝">
            <a:extLst>
              <a:ext uri="{FF2B5EF4-FFF2-40B4-BE49-F238E27FC236}">
                <a16:creationId xmlns:a16="http://schemas.microsoft.com/office/drawing/2014/main" id="{E8E91862-91AD-0C00-9167-0456B3FE0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5897" y="1319658"/>
            <a:ext cx="8609764" cy="510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2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0A0D3-4BD3-7397-1156-0437CF12D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193BB-75F4-4EF9-7BA6-D54CAE4D4B36}"/>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ABCC4D31-A04B-CA61-550D-657BEF3584E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32</a:t>
            </a:fld>
            <a:endParaRPr lang="en-US" dirty="0"/>
          </a:p>
        </p:txBody>
      </p:sp>
    </p:spTree>
    <p:extLst>
      <p:ext uri="{BB962C8B-B14F-4D97-AF65-F5344CB8AC3E}">
        <p14:creationId xmlns:p14="http://schemas.microsoft.com/office/powerpoint/2010/main" val="1258970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E2F83-93E7-20C5-E49A-5E753DF340A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C446953-1D5E-BEA4-B360-B962830337F5}"/>
              </a:ext>
            </a:extLst>
          </p:cNvPr>
          <p:cNvSpPr txBox="1">
            <a:spLocks/>
          </p:cNvSpPr>
          <p:nvPr/>
        </p:nvSpPr>
        <p:spPr>
          <a:xfrm>
            <a:off x="201168" y="2103437"/>
            <a:ext cx="11814048" cy="1325563"/>
          </a:xfrm>
          <a:prstGeom prst="rect">
            <a:avLst/>
          </a:prstGeom>
        </p:spPr>
        <p:txBody>
          <a:bodyP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3</a:t>
            </a:r>
            <a:br>
              <a:rPr lang="en-US" sz="6900" b="1" dirty="0">
                <a:latin typeface="Arial" panose="020B0604020202020204" pitchFamily="34" charset="0"/>
                <a:cs typeface="Arial" panose="020B0604020202020204" pitchFamily="34" charset="0"/>
              </a:rPr>
            </a:br>
            <a:br>
              <a:rPr lang="en-US" sz="4000" dirty="0"/>
            </a:br>
            <a:br>
              <a:rPr lang="en-US" sz="4000" dirty="0"/>
            </a:br>
            <a:r>
              <a:rPr lang="en-US" sz="16000" dirty="0">
                <a:latin typeface="Arial" panose="020B0604020202020204" pitchFamily="34" charset="0"/>
                <a:ea typeface="Times New Roman" panose="02020603050405020304" pitchFamily="18" charset="0"/>
                <a:cs typeface="Arial" panose="020B0604020202020204" pitchFamily="34" charset="0"/>
              </a:rPr>
              <a:t>Components of a Process/Service</a:t>
            </a:r>
            <a:endParaRPr lang="en-US" sz="16000" dirty="0">
              <a:latin typeface="Arial" panose="020B0604020202020204" pitchFamily="34" charset="0"/>
              <a:cs typeface="Arial" panose="020B0604020202020204" pitchFamily="34" charset="0"/>
            </a:endParaRPr>
          </a:p>
        </p:txBody>
      </p:sp>
      <p:sp>
        <p:nvSpPr>
          <p:cNvPr id="7" name="Slide Number Placeholder 8">
            <a:extLst>
              <a:ext uri="{FF2B5EF4-FFF2-40B4-BE49-F238E27FC236}">
                <a16:creationId xmlns:a16="http://schemas.microsoft.com/office/drawing/2014/main" id="{55EFD2AE-C565-065A-B369-9F524970D3FB}"/>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33</a:t>
            </a:fld>
            <a:endParaRPr lang="en-US" dirty="0"/>
          </a:p>
        </p:txBody>
      </p:sp>
      <p:sp>
        <p:nvSpPr>
          <p:cNvPr id="8" name="Rectangle 7">
            <a:extLst>
              <a:ext uri="{FF2B5EF4-FFF2-40B4-BE49-F238E27FC236}">
                <a16:creationId xmlns:a16="http://schemas.microsoft.com/office/drawing/2014/main" id="{F4CF4C00-5A44-4D94-781F-32C090A926B5}"/>
              </a:ext>
            </a:extLst>
          </p:cNvPr>
          <p:cNvSpPr/>
          <p:nvPr/>
        </p:nvSpPr>
        <p:spPr>
          <a:xfrm>
            <a:off x="944880" y="3962400"/>
            <a:ext cx="10302240" cy="154432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Configuration Management</a:t>
            </a:r>
          </a:p>
        </p:txBody>
      </p:sp>
      <p:sp>
        <p:nvSpPr>
          <p:cNvPr id="9" name="Rectangle: Rounded Corners 8">
            <a:extLst>
              <a:ext uri="{FF2B5EF4-FFF2-40B4-BE49-F238E27FC236}">
                <a16:creationId xmlns:a16="http://schemas.microsoft.com/office/drawing/2014/main" id="{6B1BA588-053C-C0FD-EAF0-08CB61A4FDCC}"/>
              </a:ext>
            </a:extLst>
          </p:cNvPr>
          <p:cNvSpPr/>
          <p:nvPr/>
        </p:nvSpPr>
        <p:spPr>
          <a:xfrm>
            <a:off x="1124712" y="4468152"/>
            <a:ext cx="1838960" cy="914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Planning &amp; Management</a:t>
            </a:r>
          </a:p>
        </p:txBody>
      </p:sp>
      <p:sp>
        <p:nvSpPr>
          <p:cNvPr id="12" name="Rectangle: Rounded Corners 11">
            <a:extLst>
              <a:ext uri="{FF2B5EF4-FFF2-40B4-BE49-F238E27FC236}">
                <a16:creationId xmlns:a16="http://schemas.microsoft.com/office/drawing/2014/main" id="{FE0BC7F5-4F17-9F9E-239F-CDA214A1AAF0}"/>
              </a:ext>
            </a:extLst>
          </p:cNvPr>
          <p:cNvSpPr/>
          <p:nvPr/>
        </p:nvSpPr>
        <p:spPr>
          <a:xfrm>
            <a:off x="3156712" y="4468152"/>
            <a:ext cx="1838960" cy="91440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Identification</a:t>
            </a:r>
          </a:p>
        </p:txBody>
      </p:sp>
      <p:sp>
        <p:nvSpPr>
          <p:cNvPr id="13" name="Rectangle: Rounded Corners 12">
            <a:extLst>
              <a:ext uri="{FF2B5EF4-FFF2-40B4-BE49-F238E27FC236}">
                <a16:creationId xmlns:a16="http://schemas.microsoft.com/office/drawing/2014/main" id="{63247632-376C-36D8-5329-96640A2EFEF6}"/>
              </a:ext>
            </a:extLst>
          </p:cNvPr>
          <p:cNvSpPr/>
          <p:nvPr/>
        </p:nvSpPr>
        <p:spPr>
          <a:xfrm>
            <a:off x="5188712" y="4447832"/>
            <a:ext cx="1838960" cy="914400"/>
          </a:xfrm>
          <a:prstGeom prst="roundRect">
            <a:avLst/>
          </a:prstGeom>
          <a:solidFill>
            <a:srgbClr val="FF7D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Change Management</a:t>
            </a:r>
          </a:p>
        </p:txBody>
      </p:sp>
      <p:sp>
        <p:nvSpPr>
          <p:cNvPr id="14" name="Rectangle: Rounded Corners 13">
            <a:extLst>
              <a:ext uri="{FF2B5EF4-FFF2-40B4-BE49-F238E27FC236}">
                <a16:creationId xmlns:a16="http://schemas.microsoft.com/office/drawing/2014/main" id="{A6EBF398-D9C3-B309-83B2-4E8303984BD8}"/>
              </a:ext>
            </a:extLst>
          </p:cNvPr>
          <p:cNvSpPr/>
          <p:nvPr/>
        </p:nvSpPr>
        <p:spPr>
          <a:xfrm>
            <a:off x="7220712" y="4447832"/>
            <a:ext cx="1838960" cy="91440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Status Accounting</a:t>
            </a:r>
          </a:p>
        </p:txBody>
      </p:sp>
      <p:sp>
        <p:nvSpPr>
          <p:cNvPr id="15" name="Rectangle: Rounded Corners 14">
            <a:extLst>
              <a:ext uri="{FF2B5EF4-FFF2-40B4-BE49-F238E27FC236}">
                <a16:creationId xmlns:a16="http://schemas.microsoft.com/office/drawing/2014/main" id="{1F986EC3-C989-05FE-9AAC-295C8D1B18B8}"/>
              </a:ext>
            </a:extLst>
          </p:cNvPr>
          <p:cNvSpPr/>
          <p:nvPr/>
        </p:nvSpPr>
        <p:spPr>
          <a:xfrm>
            <a:off x="9252712" y="4447832"/>
            <a:ext cx="1838960" cy="9144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Configuration Verification &amp; Audit</a:t>
            </a:r>
          </a:p>
        </p:txBody>
      </p:sp>
    </p:spTree>
    <p:extLst>
      <p:ext uri="{BB962C8B-B14F-4D97-AF65-F5344CB8AC3E}">
        <p14:creationId xmlns:p14="http://schemas.microsoft.com/office/powerpoint/2010/main" val="2485181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071EF-83F3-285D-DD43-856EF4452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8064-7F44-1A1A-93CF-E6832A7234B9}"/>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3. Outline</a:t>
            </a:r>
          </a:p>
        </p:txBody>
      </p:sp>
      <p:sp>
        <p:nvSpPr>
          <p:cNvPr id="3" name="Content Placeholder 2">
            <a:extLst>
              <a:ext uri="{FF2B5EF4-FFF2-40B4-BE49-F238E27FC236}">
                <a16:creationId xmlns:a16="http://schemas.microsoft.com/office/drawing/2014/main" id="{F3CF8E7D-8074-9D5C-00AF-47D7B094C935}"/>
              </a:ext>
            </a:extLst>
          </p:cNvPr>
          <p:cNvSpPr txBox="1">
            <a:spLocks/>
          </p:cNvSpPr>
          <p:nvPr/>
        </p:nvSpPr>
        <p:spPr>
          <a:xfrm>
            <a:off x="838200" y="1024128"/>
            <a:ext cx="8862391" cy="46614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Key Components of a Process and/or Service</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Message to Leadership</a:t>
            </a:r>
          </a:p>
          <a:p>
            <a:pPr marL="285750" indent="-285750">
              <a:lnSpc>
                <a:spcPct val="100000"/>
              </a:lnSpc>
              <a:spcBef>
                <a:spcPts val="1200"/>
              </a:spcBef>
            </a:pPr>
            <a:r>
              <a:rPr lang="en-US" sz="1800" dirty="0">
                <a:highlight>
                  <a:srgbClr val="FFFFFF"/>
                </a:highlight>
                <a:latin typeface="Arial" panose="020B0604020202020204" pitchFamily="34" charset="0"/>
                <a:cs typeface="Arial" panose="020B0604020202020204" pitchFamily="34" charset="0"/>
              </a:rPr>
              <a:t>Key Points</a:t>
            </a:r>
          </a:p>
        </p:txBody>
      </p:sp>
      <p:sp>
        <p:nvSpPr>
          <p:cNvPr id="4" name="Slide Number Placeholder 8">
            <a:extLst>
              <a:ext uri="{FF2B5EF4-FFF2-40B4-BE49-F238E27FC236}">
                <a16:creationId xmlns:a16="http://schemas.microsoft.com/office/drawing/2014/main" id="{76AACF15-4F10-65FF-A695-85CA023AD0E7}"/>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34</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D1233D35-21E3-3990-0F38-8D3B8BA0C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84380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E898-63E8-F770-CCD0-9CBC4D3E9C17}"/>
              </a:ext>
            </a:extLst>
          </p:cNvPr>
          <p:cNvSpPr txBox="1">
            <a:spLocks/>
          </p:cNvSpPr>
          <p:nvPr/>
        </p:nvSpPr>
        <p:spPr>
          <a:xfrm>
            <a:off x="838200" y="131576"/>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Components of a Process and/or Service</a:t>
            </a:r>
            <a:br>
              <a:rPr lang="en-US" dirty="0"/>
            </a:br>
            <a:br>
              <a:rPr lang="en-US" dirty="0"/>
            </a:br>
            <a:endParaRPr lang="en-US" dirty="0"/>
          </a:p>
        </p:txBody>
      </p:sp>
      <p:sp>
        <p:nvSpPr>
          <p:cNvPr id="3" name="Slide Number Placeholder 3">
            <a:extLst>
              <a:ext uri="{FF2B5EF4-FFF2-40B4-BE49-F238E27FC236}">
                <a16:creationId xmlns:a16="http://schemas.microsoft.com/office/drawing/2014/main" id="{32BAA05D-AD62-173D-8BC1-A5B875B3B18E}"/>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35</a:t>
            </a:fld>
            <a:endParaRPr lang="en-US" dirty="0"/>
          </a:p>
        </p:txBody>
      </p:sp>
      <p:sp>
        <p:nvSpPr>
          <p:cNvPr id="4" name="Content Placeholder 2">
            <a:extLst>
              <a:ext uri="{FF2B5EF4-FFF2-40B4-BE49-F238E27FC236}">
                <a16:creationId xmlns:a16="http://schemas.microsoft.com/office/drawing/2014/main" id="{79D90EB2-8DC2-91FD-BDA6-3E4586DC4CF0}"/>
              </a:ext>
            </a:extLst>
          </p:cNvPr>
          <p:cNvSpPr txBox="1">
            <a:spLocks/>
          </p:cNvSpPr>
          <p:nvPr/>
        </p:nvSpPr>
        <p:spPr>
          <a:xfrm>
            <a:off x="838200" y="921164"/>
            <a:ext cx="8823960"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To effectively define, manage, and improve a process or service, it is crucial to understand its fundamental components:</a:t>
            </a:r>
          </a:p>
          <a:p>
            <a:pPr marL="0" indent="0">
              <a:buNone/>
            </a:pPr>
            <a:r>
              <a:rPr lang="en-US" sz="1600" b="1" dirty="0">
                <a:latin typeface="Arial" panose="020B0604020202020204" pitchFamily="34" charset="0"/>
                <a:cs typeface="Arial" panose="020B0604020202020204" pitchFamily="34" charset="0"/>
              </a:rPr>
              <a:t>1. Inputs: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 the </a:t>
            </a:r>
            <a:r>
              <a:rPr lang="en-US" sz="1600" b="1" dirty="0">
                <a:latin typeface="Arial" panose="020B0604020202020204" pitchFamily="34" charset="0"/>
                <a:cs typeface="Arial" panose="020B0604020202020204" pitchFamily="34" charset="0"/>
              </a:rPr>
              <a:t>resources, information, or materials</a:t>
            </a:r>
            <a:r>
              <a:rPr lang="en-US" sz="1600" dirty="0">
                <a:latin typeface="Arial" panose="020B0604020202020204" pitchFamily="34" charset="0"/>
                <a:cs typeface="Arial" panose="020B0604020202020204" pitchFamily="34" charset="0"/>
              </a:rPr>
              <a:t> that are required to initiate the process or service. They act as the raw ingredients or starting point for the transformation that will take place.</a:t>
            </a:r>
          </a:p>
          <a:p>
            <a:r>
              <a:rPr lang="en-US" sz="1600" dirty="0">
                <a:latin typeface="Arial" panose="020B0604020202020204" pitchFamily="34" charset="0"/>
                <a:cs typeface="Arial" panose="020B0604020202020204" pitchFamily="34" charset="0"/>
              </a:rPr>
              <a:t>Examples include customer orders, raw materials, data, or client requests.</a:t>
            </a:r>
          </a:p>
          <a:p>
            <a:pPr marL="0" indent="0">
              <a:buNone/>
            </a:pPr>
            <a:r>
              <a:rPr lang="en-US" sz="1600" b="1" dirty="0">
                <a:latin typeface="Arial" panose="020B0604020202020204" pitchFamily="34" charset="0"/>
                <a:cs typeface="Arial" panose="020B0604020202020204" pitchFamily="34" charset="0"/>
              </a:rPr>
              <a:t>2. Outputs: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desired results or deliverables</a:t>
            </a:r>
            <a:r>
              <a:rPr lang="en-US" sz="1600" dirty="0">
                <a:latin typeface="Arial" panose="020B0604020202020204" pitchFamily="34" charset="0"/>
                <a:cs typeface="Arial" panose="020B0604020202020204" pitchFamily="34" charset="0"/>
              </a:rPr>
              <a:t> produced by the process or service. These are the tangible or intangible outcomes that create value for the customer or organization.</a:t>
            </a:r>
          </a:p>
          <a:p>
            <a:r>
              <a:rPr lang="en-US" sz="1600" dirty="0">
                <a:latin typeface="Arial" panose="020B0604020202020204" pitchFamily="34" charset="0"/>
                <a:cs typeface="Arial" panose="020B0604020202020204" pitchFamily="34" charset="0"/>
              </a:rPr>
              <a:t>Examples include finished products, completed tasks, satisfied customers, or improved efficiency.</a:t>
            </a:r>
          </a:p>
          <a:p>
            <a:pPr marL="0" indent="0">
              <a:buNone/>
            </a:pPr>
            <a:r>
              <a:rPr lang="en-US" sz="1600" b="1" dirty="0">
                <a:latin typeface="Arial" panose="020B0604020202020204" pitchFamily="34" charset="0"/>
                <a:cs typeface="Arial" panose="020B0604020202020204" pitchFamily="34" charset="0"/>
              </a:rPr>
              <a:t>3. Activities or Tasks: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sequence of steps or actions</a:t>
            </a:r>
            <a:r>
              <a:rPr lang="en-US" sz="1600" dirty="0">
                <a:latin typeface="Arial" panose="020B0604020202020204" pitchFamily="34" charset="0"/>
                <a:cs typeface="Arial" panose="020B0604020202020204" pitchFamily="34" charset="0"/>
              </a:rPr>
              <a:t> that are performed to convert the inputs into the desired outputs. These activities should be well-defined, organized, and optimized for efficiency.</a:t>
            </a:r>
          </a:p>
          <a:p>
            <a:r>
              <a:rPr lang="en-US" sz="1600" dirty="0">
                <a:latin typeface="Arial" panose="020B0604020202020204" pitchFamily="34" charset="0"/>
                <a:cs typeface="Arial" panose="020B0604020202020204" pitchFamily="34" charset="0"/>
              </a:rPr>
              <a:t>Examples include assembling a product, processing an order, providing customer support, or analyzing data.</a:t>
            </a:r>
          </a:p>
          <a:p>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099F1D4-7AAE-A68A-2F61-286E9AA9E3D8}"/>
              </a:ext>
            </a:extLst>
          </p:cNvPr>
          <p:cNvPicPr>
            <a:picLocks noChangeAspect="1"/>
          </p:cNvPicPr>
          <p:nvPr/>
        </p:nvPicPr>
        <p:blipFill>
          <a:blip r:embed="rId3"/>
          <a:stretch>
            <a:fillRect/>
          </a:stretch>
        </p:blipFill>
        <p:spPr>
          <a:xfrm>
            <a:off x="9447967" y="2393918"/>
            <a:ext cx="2432735" cy="2070163"/>
          </a:xfrm>
          <a:prstGeom prst="rect">
            <a:avLst/>
          </a:prstGeom>
        </p:spPr>
      </p:pic>
    </p:spTree>
    <p:extLst>
      <p:ext uri="{BB962C8B-B14F-4D97-AF65-F5344CB8AC3E}">
        <p14:creationId xmlns:p14="http://schemas.microsoft.com/office/powerpoint/2010/main" val="2405761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7987-AC67-B966-A9C3-57FD387B7790}"/>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Components of a Process and/or Service</a:t>
            </a:r>
            <a:br>
              <a:rPr lang="en-US" dirty="0"/>
            </a:br>
            <a:br>
              <a:rPr lang="en-US" dirty="0"/>
            </a:br>
            <a:endParaRPr lang="en-US" dirty="0"/>
          </a:p>
        </p:txBody>
      </p:sp>
      <p:sp>
        <p:nvSpPr>
          <p:cNvPr id="3" name="Slide Number Placeholder 3">
            <a:extLst>
              <a:ext uri="{FF2B5EF4-FFF2-40B4-BE49-F238E27FC236}">
                <a16:creationId xmlns:a16="http://schemas.microsoft.com/office/drawing/2014/main" id="{E86796E4-8C84-3D6D-3760-0032C92CA687}"/>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36</a:t>
            </a:fld>
            <a:endParaRPr lang="en-US" dirty="0"/>
          </a:p>
        </p:txBody>
      </p:sp>
      <p:sp>
        <p:nvSpPr>
          <p:cNvPr id="4" name="Content Placeholder 2">
            <a:extLst>
              <a:ext uri="{FF2B5EF4-FFF2-40B4-BE49-F238E27FC236}">
                <a16:creationId xmlns:a16="http://schemas.microsoft.com/office/drawing/2014/main" id="{03E45B98-D071-D6C5-6A41-E769592EE5B2}"/>
              </a:ext>
            </a:extLst>
          </p:cNvPr>
          <p:cNvSpPr txBox="1">
            <a:spLocks/>
          </p:cNvSpPr>
          <p:nvPr/>
        </p:nvSpPr>
        <p:spPr>
          <a:xfrm>
            <a:off x="838201" y="804298"/>
            <a:ext cx="8379372"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4. Roles and Responsibilities: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individuals or teams</a:t>
            </a:r>
            <a:r>
              <a:rPr lang="en-US" sz="1600" dirty="0">
                <a:latin typeface="Arial" panose="020B0604020202020204" pitchFamily="34" charset="0"/>
                <a:cs typeface="Arial" panose="020B0604020202020204" pitchFamily="34" charset="0"/>
              </a:rPr>
              <a:t> responsible for executing each activity or task within the process or service. Clear assignment of roles ensures accountability and smooth collaboration.</a:t>
            </a:r>
          </a:p>
          <a:p>
            <a:r>
              <a:rPr lang="en-US" sz="1600" dirty="0">
                <a:latin typeface="Arial" panose="020B0604020202020204" pitchFamily="34" charset="0"/>
                <a:cs typeface="Arial" panose="020B0604020202020204" pitchFamily="34" charset="0"/>
              </a:rPr>
              <a:t>It is crucial to identify who is responsible for what, and what level of authority they have in decision-making or problem-solving within the process.</a:t>
            </a:r>
          </a:p>
          <a:p>
            <a:pPr marL="0" indent="0">
              <a:buNone/>
            </a:pPr>
            <a:r>
              <a:rPr lang="en-US" sz="1600" b="1" dirty="0">
                <a:latin typeface="Arial" panose="020B0604020202020204" pitchFamily="34" charset="0"/>
                <a:cs typeface="Arial" panose="020B0604020202020204" pitchFamily="34" charset="0"/>
              </a:rPr>
              <a:t>5. Decision Points: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 the </a:t>
            </a:r>
            <a:r>
              <a:rPr lang="en-US" sz="1600" b="1" dirty="0">
                <a:latin typeface="Arial" panose="020B0604020202020204" pitchFamily="34" charset="0"/>
                <a:cs typeface="Arial" panose="020B0604020202020204" pitchFamily="34" charset="0"/>
              </a:rPr>
              <a:t>critical junctures</a:t>
            </a:r>
            <a:r>
              <a:rPr lang="en-US" sz="1600" dirty="0">
                <a:latin typeface="Arial" panose="020B0604020202020204" pitchFamily="34" charset="0"/>
                <a:cs typeface="Arial" panose="020B0604020202020204" pitchFamily="34" charset="0"/>
              </a:rPr>
              <a:t> within the process or service where choices need to be made to determine the next course of action. Decisions can be based on predefined rules, data analysis, or human judgment.</a:t>
            </a:r>
          </a:p>
          <a:p>
            <a:r>
              <a:rPr lang="en-US" sz="1600" dirty="0">
                <a:latin typeface="Arial" panose="020B0604020202020204" pitchFamily="34" charset="0"/>
                <a:cs typeface="Arial" panose="020B0604020202020204" pitchFamily="34" charset="0"/>
              </a:rPr>
              <a:t>Well-defined decision points help ensure consistent and predictable outcomes and enable effective management of exceptions or variations in the process.</a:t>
            </a:r>
          </a:p>
          <a:p>
            <a:pPr marL="0" indent="0">
              <a:buNone/>
            </a:pPr>
            <a:r>
              <a:rPr lang="en-US" sz="1600" b="1" dirty="0">
                <a:latin typeface="Arial" panose="020B0604020202020204" pitchFamily="34" charset="0"/>
                <a:cs typeface="Arial" panose="020B0604020202020204" pitchFamily="34" charset="0"/>
              </a:rPr>
              <a:t>6. Metrics and KPIs: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key performance indicators (KPIs)</a:t>
            </a:r>
            <a:r>
              <a:rPr lang="en-US" sz="1600" dirty="0">
                <a:latin typeface="Arial" panose="020B0604020202020204" pitchFamily="34" charset="0"/>
                <a:cs typeface="Arial" panose="020B0604020202020204" pitchFamily="34" charset="0"/>
              </a:rPr>
              <a:t> used to track and measure the effectiveness, efficiency, and quality of the process or service. These metrics provide valuable data for analysis and continuous improvement.</a:t>
            </a:r>
          </a:p>
          <a:p>
            <a:r>
              <a:rPr lang="en-US" sz="1600" dirty="0">
                <a:latin typeface="Arial" panose="020B0604020202020204" pitchFamily="34" charset="0"/>
                <a:cs typeface="Arial" panose="020B0604020202020204" pitchFamily="34" charset="0"/>
              </a:rPr>
              <a:t>Examples include cycle time, customer satisfaction ratings, error rates, or cost per transaction.</a:t>
            </a:r>
          </a:p>
          <a:p>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2872DDE-E782-529A-FD89-877CF7F2997D}"/>
              </a:ext>
            </a:extLst>
          </p:cNvPr>
          <p:cNvPicPr>
            <a:picLocks noChangeAspect="1"/>
          </p:cNvPicPr>
          <p:nvPr/>
        </p:nvPicPr>
        <p:blipFill>
          <a:blip r:embed="rId3"/>
          <a:stretch>
            <a:fillRect/>
          </a:stretch>
        </p:blipFill>
        <p:spPr>
          <a:xfrm>
            <a:off x="9447967" y="2393918"/>
            <a:ext cx="2432735" cy="2070163"/>
          </a:xfrm>
          <a:prstGeom prst="rect">
            <a:avLst/>
          </a:prstGeom>
        </p:spPr>
      </p:pic>
    </p:spTree>
    <p:extLst>
      <p:ext uri="{BB962C8B-B14F-4D97-AF65-F5344CB8AC3E}">
        <p14:creationId xmlns:p14="http://schemas.microsoft.com/office/powerpoint/2010/main" val="143219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A353-3289-2302-D675-2B1F18CA68CF}"/>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Components of a Process and/or Service</a:t>
            </a:r>
            <a:br>
              <a:rPr lang="en-US" dirty="0"/>
            </a:br>
            <a:br>
              <a:rPr lang="en-US" dirty="0"/>
            </a:br>
            <a:endParaRPr lang="en-US" dirty="0"/>
          </a:p>
        </p:txBody>
      </p:sp>
      <p:sp>
        <p:nvSpPr>
          <p:cNvPr id="3" name="Slide Number Placeholder 3">
            <a:extLst>
              <a:ext uri="{FF2B5EF4-FFF2-40B4-BE49-F238E27FC236}">
                <a16:creationId xmlns:a16="http://schemas.microsoft.com/office/drawing/2014/main" id="{1E03E007-6784-0BB0-59DF-63202CDBADB6}"/>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37</a:t>
            </a:fld>
            <a:endParaRPr lang="en-US" dirty="0"/>
          </a:p>
        </p:txBody>
      </p:sp>
      <p:sp>
        <p:nvSpPr>
          <p:cNvPr id="4" name="Content Placeholder 2">
            <a:extLst>
              <a:ext uri="{FF2B5EF4-FFF2-40B4-BE49-F238E27FC236}">
                <a16:creationId xmlns:a16="http://schemas.microsoft.com/office/drawing/2014/main" id="{92126CA5-D009-38B5-5D07-4649E4B95C76}"/>
              </a:ext>
            </a:extLst>
          </p:cNvPr>
          <p:cNvSpPr txBox="1">
            <a:spLocks/>
          </p:cNvSpPr>
          <p:nvPr/>
        </p:nvSpPr>
        <p:spPr>
          <a:xfrm>
            <a:off x="838201" y="1390707"/>
            <a:ext cx="7797800"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Arial" panose="020B0604020202020204" pitchFamily="34" charset="0"/>
                <a:cs typeface="Arial" panose="020B0604020202020204" pitchFamily="34" charset="0"/>
              </a:rPr>
              <a:t>7. Resources, Technology and Tools: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systems, software, or equipment</a:t>
            </a:r>
            <a:r>
              <a:rPr lang="en-US" sz="1600" dirty="0">
                <a:latin typeface="Arial" panose="020B0604020202020204" pitchFamily="34" charset="0"/>
                <a:cs typeface="Arial" panose="020B0604020202020204" pitchFamily="34" charset="0"/>
              </a:rPr>
              <a:t> used to support and enable the execution of the process or service. Technology can play a crucial role in automating tasks, streamlining workflows, and facilitating data management.</a:t>
            </a:r>
          </a:p>
          <a:p>
            <a:r>
              <a:rPr lang="en-US" sz="1600" dirty="0">
                <a:latin typeface="Arial" panose="020B0604020202020204" pitchFamily="34" charset="0"/>
                <a:cs typeface="Arial" panose="020B0604020202020204" pitchFamily="34" charset="0"/>
              </a:rPr>
              <a:t>Choosing the right technology and tools can enhance productivity, reduce errors, and improve overall performance.</a:t>
            </a:r>
          </a:p>
          <a:p>
            <a:pPr marL="0" indent="0">
              <a:buNone/>
            </a:pPr>
            <a:r>
              <a:rPr lang="en-US" sz="1600" b="1" dirty="0">
                <a:latin typeface="Arial" panose="020B0604020202020204" pitchFamily="34" charset="0"/>
                <a:cs typeface="Arial" panose="020B0604020202020204" pitchFamily="34" charset="0"/>
              </a:rPr>
              <a:t>8. Controls:</a:t>
            </a:r>
          </a:p>
          <a:p>
            <a:r>
              <a:rPr lang="en-US" sz="1600" dirty="0">
                <a:latin typeface="Arial" panose="020B0604020202020204" pitchFamily="34" charset="0"/>
                <a:cs typeface="Arial" panose="020B0604020202020204" pitchFamily="34" charset="0"/>
              </a:rPr>
              <a:t>Conditions required to produce the correct output. Name item and identify classification type from Knowledge, Business, Requirements, Life Cycle, Measurements types.</a:t>
            </a:r>
          </a:p>
          <a:p>
            <a:pPr marL="0" indent="0">
              <a:buNone/>
            </a:pPr>
            <a:r>
              <a:rPr lang="en-US" sz="1600" b="1" dirty="0">
                <a:latin typeface="Arial" panose="020B0604020202020204" pitchFamily="34" charset="0"/>
                <a:cs typeface="Arial" panose="020B0604020202020204" pitchFamily="34" charset="0"/>
              </a:rPr>
              <a:t>9. Feedback Loops: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Mechanisms for </a:t>
            </a:r>
            <a:r>
              <a:rPr lang="en-US" sz="1600" b="1" dirty="0">
                <a:latin typeface="Arial" panose="020B0604020202020204" pitchFamily="34" charset="0"/>
                <a:cs typeface="Arial" panose="020B0604020202020204" pitchFamily="34" charset="0"/>
              </a:rPr>
              <a:t>gathering feedback</a:t>
            </a:r>
            <a:r>
              <a:rPr lang="en-US" sz="1600" dirty="0">
                <a:latin typeface="Arial" panose="020B0604020202020204" pitchFamily="34" charset="0"/>
                <a:cs typeface="Arial" panose="020B0604020202020204" pitchFamily="34" charset="0"/>
              </a:rPr>
              <a:t> from customers, employees, or other stakeholders to gain valuable insights into the strengths and weaknesses of the process or service.</a:t>
            </a:r>
          </a:p>
          <a:p>
            <a:r>
              <a:rPr lang="en-US" sz="1600" dirty="0">
                <a:latin typeface="Arial" panose="020B0604020202020204" pitchFamily="34" charset="0"/>
                <a:cs typeface="Arial" panose="020B0604020202020204" pitchFamily="34" charset="0"/>
              </a:rPr>
              <a:t>Feedback is critical for identifying areas for improvement and ensuring continuous alignment with customer expectations.</a:t>
            </a:r>
          </a:p>
        </p:txBody>
      </p:sp>
      <p:pic>
        <p:nvPicPr>
          <p:cNvPr id="7" name="Picture 6">
            <a:extLst>
              <a:ext uri="{FF2B5EF4-FFF2-40B4-BE49-F238E27FC236}">
                <a16:creationId xmlns:a16="http://schemas.microsoft.com/office/drawing/2014/main" id="{9EA9124B-6144-5ADD-507E-A68D992EFFAA}"/>
              </a:ext>
            </a:extLst>
          </p:cNvPr>
          <p:cNvPicPr>
            <a:picLocks noChangeAspect="1"/>
          </p:cNvPicPr>
          <p:nvPr/>
        </p:nvPicPr>
        <p:blipFill>
          <a:blip r:embed="rId3"/>
          <a:stretch>
            <a:fillRect/>
          </a:stretch>
        </p:blipFill>
        <p:spPr>
          <a:xfrm>
            <a:off x="9447967" y="2393918"/>
            <a:ext cx="2432735" cy="2070163"/>
          </a:xfrm>
          <a:prstGeom prst="rect">
            <a:avLst/>
          </a:prstGeom>
        </p:spPr>
      </p:pic>
    </p:spTree>
    <p:extLst>
      <p:ext uri="{BB962C8B-B14F-4D97-AF65-F5344CB8AC3E}">
        <p14:creationId xmlns:p14="http://schemas.microsoft.com/office/powerpoint/2010/main" val="392888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1E95-F8D0-7DA3-02E0-C79D5AC7E639}"/>
              </a:ext>
            </a:extLst>
          </p:cNvPr>
          <p:cNvSpPr>
            <a:spLocks noGrp="1"/>
          </p:cNvSpPr>
          <p:nvPr>
            <p:ph type="title"/>
          </p:nvPr>
        </p:nvSpPr>
        <p:spPr/>
        <p:txBody>
          <a:bodyPr/>
          <a:lstStyle/>
          <a:p>
            <a:r>
              <a:rPr lang="en-US" b="1" dirty="0"/>
              <a:t>Message to Leadership</a:t>
            </a:r>
          </a:p>
        </p:txBody>
      </p:sp>
      <p:sp>
        <p:nvSpPr>
          <p:cNvPr id="3" name="Rectangle 2">
            <a:extLst>
              <a:ext uri="{FF2B5EF4-FFF2-40B4-BE49-F238E27FC236}">
                <a16:creationId xmlns:a16="http://schemas.microsoft.com/office/drawing/2014/main" id="{4F002F95-A008-B53E-A8A3-EC4FFB3D7BC9}"/>
              </a:ext>
            </a:extLst>
          </p:cNvPr>
          <p:cNvSpPr/>
          <p:nvPr/>
        </p:nvSpPr>
        <p:spPr>
          <a:xfrm>
            <a:off x="1546860" y="1264920"/>
            <a:ext cx="9098280" cy="3539430"/>
          </a:xfrm>
          <a:prstGeom prst="rect">
            <a:avLst/>
          </a:prstGeom>
        </p:spPr>
        <p:txBody>
          <a:bodyPr wrap="square">
            <a:spAutoFit/>
          </a:bodyPr>
          <a:lstStyle/>
          <a:p>
            <a:pPr algn="ctr"/>
            <a:r>
              <a:rPr lang="en-US" sz="3200" dirty="0"/>
              <a:t>“Brilliant process management is our strategy.  </a:t>
            </a:r>
          </a:p>
          <a:p>
            <a:pPr algn="ctr"/>
            <a:r>
              <a:rPr lang="en-US" sz="3200" dirty="0"/>
              <a:t>We get brilliant results from average people managing brilliant processes. </a:t>
            </a:r>
          </a:p>
          <a:p>
            <a:pPr algn="ctr"/>
            <a:endParaRPr lang="en-US" sz="3200" dirty="0"/>
          </a:p>
          <a:p>
            <a:pPr algn="ctr"/>
            <a:r>
              <a:rPr lang="en-US" sz="3200" dirty="0"/>
              <a:t>We observe that our competitors often get average (or worse) results from brilliant people managing broken processes. ”</a:t>
            </a:r>
            <a:r>
              <a:rPr lang="en-US" sz="2000" dirty="0"/>
              <a:t>  </a:t>
            </a:r>
          </a:p>
        </p:txBody>
      </p:sp>
      <p:sp>
        <p:nvSpPr>
          <p:cNvPr id="5" name="TextBox 4">
            <a:extLst>
              <a:ext uri="{FF2B5EF4-FFF2-40B4-BE49-F238E27FC236}">
                <a16:creationId xmlns:a16="http://schemas.microsoft.com/office/drawing/2014/main" id="{4B0F118A-4A2B-F566-1A86-9ADE7C41930C}"/>
              </a:ext>
            </a:extLst>
          </p:cNvPr>
          <p:cNvSpPr txBox="1"/>
          <p:nvPr/>
        </p:nvSpPr>
        <p:spPr>
          <a:xfrm>
            <a:off x="3154680" y="4846935"/>
            <a:ext cx="6096000" cy="923330"/>
          </a:xfrm>
          <a:prstGeom prst="rect">
            <a:avLst/>
          </a:prstGeom>
          <a:noFill/>
        </p:spPr>
        <p:txBody>
          <a:bodyPr wrap="square">
            <a:spAutoFit/>
          </a:bodyPr>
          <a:lstStyle/>
          <a:p>
            <a:pPr marL="0" marR="0" algn="ctr">
              <a:spcBef>
                <a:spcPts val="0"/>
              </a:spcBef>
              <a:spcAft>
                <a:spcPts val="0"/>
              </a:spcAft>
            </a:pPr>
            <a:r>
              <a:rPr lang="en-US" sz="1800" dirty="0">
                <a:solidFill>
                  <a:srgbClr val="C00000"/>
                </a:solidFill>
                <a:effectLst/>
                <a:latin typeface="Calibri" panose="020F0502020204030204" pitchFamily="34" charset="0"/>
                <a:ea typeface="DengXian" panose="02010600030101010101" pitchFamily="2" charset="-122"/>
              </a:rPr>
              <a:t>~ Mr. Cho – CEO Toyota Motor Corporation (TMC) 1999-2005, COB TMC 2006-2013, Honorary Chairman of TMC 2013–present </a:t>
            </a:r>
          </a:p>
        </p:txBody>
      </p:sp>
    </p:spTree>
    <p:extLst>
      <p:ext uri="{BB962C8B-B14F-4D97-AF65-F5344CB8AC3E}">
        <p14:creationId xmlns:p14="http://schemas.microsoft.com/office/powerpoint/2010/main" val="2642491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39</a:t>
            </a:fld>
            <a:endParaRPr lang="en-US" dirty="0"/>
          </a:p>
        </p:txBody>
      </p:sp>
    </p:spTree>
    <p:extLst>
      <p:ext uri="{BB962C8B-B14F-4D97-AF65-F5344CB8AC3E}">
        <p14:creationId xmlns:p14="http://schemas.microsoft.com/office/powerpoint/2010/main" val="399376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74AD-4F98-EA5F-514E-2E0B3A8FBED9}"/>
              </a:ext>
            </a:extLst>
          </p:cNvPr>
          <p:cNvSpPr txBox="1">
            <a:spLocks/>
          </p:cNvSpPr>
          <p:nvPr/>
        </p:nvSpPr>
        <p:spPr>
          <a:xfrm>
            <a:off x="523183" y="44834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About the Exam</a:t>
            </a:r>
          </a:p>
        </p:txBody>
      </p:sp>
      <p:sp>
        <p:nvSpPr>
          <p:cNvPr id="3" name="Content Placeholder 2">
            <a:extLst>
              <a:ext uri="{FF2B5EF4-FFF2-40B4-BE49-F238E27FC236}">
                <a16:creationId xmlns:a16="http://schemas.microsoft.com/office/drawing/2014/main" id="{5B05F707-003C-0165-8771-0C0C02DF85D0}"/>
              </a:ext>
            </a:extLst>
          </p:cNvPr>
          <p:cNvSpPr txBox="1">
            <a:spLocks/>
          </p:cNvSpPr>
          <p:nvPr/>
        </p:nvSpPr>
        <p:spPr>
          <a:xfrm>
            <a:off x="946827" y="1462088"/>
            <a:ext cx="5096786"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An exam will be given at the end of this course.</a:t>
            </a:r>
          </a:p>
          <a:p>
            <a:pPr marL="285750" indent="-285750">
              <a:spcBef>
                <a:spcPts val="600"/>
              </a:spcBef>
            </a:pPr>
            <a:r>
              <a:rPr lang="en-US" dirty="0"/>
              <a:t>The exam is 50 questions.</a:t>
            </a:r>
          </a:p>
          <a:p>
            <a:pPr marL="285750" indent="-285750">
              <a:spcBef>
                <a:spcPts val="600"/>
              </a:spcBef>
            </a:pPr>
            <a:r>
              <a:rPr lang="en-US" dirty="0"/>
              <a:t>All questions will come from the course material.</a:t>
            </a:r>
          </a:p>
          <a:p>
            <a:pPr marL="285750" indent="-285750">
              <a:spcBef>
                <a:spcPts val="600"/>
              </a:spcBef>
            </a:pPr>
            <a:r>
              <a:rPr lang="en-US" dirty="0"/>
              <a:t>The exam is open-book.</a:t>
            </a:r>
          </a:p>
          <a:p>
            <a:pPr marL="285750" indent="-285750">
              <a:spcBef>
                <a:spcPts val="600"/>
              </a:spcBef>
            </a:pPr>
            <a:r>
              <a:rPr lang="en-US" dirty="0"/>
              <a:t>A score of 70% or above is required to obtain certification.</a:t>
            </a:r>
          </a:p>
        </p:txBody>
      </p:sp>
      <p:sp>
        <p:nvSpPr>
          <p:cNvPr id="4" name="Slide Number Placeholder 8">
            <a:extLst>
              <a:ext uri="{FF2B5EF4-FFF2-40B4-BE49-F238E27FC236}">
                <a16:creationId xmlns:a16="http://schemas.microsoft.com/office/drawing/2014/main" id="{A38B6163-58FA-84B8-13E1-08D9D6F0F9BA}"/>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a:t>
            </a:fld>
            <a:endParaRPr lang="en-US" dirty="0"/>
          </a:p>
        </p:txBody>
      </p:sp>
      <p:pic>
        <p:nvPicPr>
          <p:cNvPr id="5" name="Picture 4" descr="A croissant and a cup of coffee&#10;&#10;Description automatically generated">
            <a:extLst>
              <a:ext uri="{FF2B5EF4-FFF2-40B4-BE49-F238E27FC236}">
                <a16:creationId xmlns:a16="http://schemas.microsoft.com/office/drawing/2014/main" id="{08947D23-2AAE-0FC9-8D90-0D8F2E710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519" y="1462088"/>
            <a:ext cx="3636168" cy="3636168"/>
          </a:xfrm>
          <a:prstGeom prst="rect">
            <a:avLst/>
          </a:prstGeom>
        </p:spPr>
      </p:pic>
    </p:spTree>
    <p:extLst>
      <p:ext uri="{BB962C8B-B14F-4D97-AF65-F5344CB8AC3E}">
        <p14:creationId xmlns:p14="http://schemas.microsoft.com/office/powerpoint/2010/main" val="270136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600" b="1" dirty="0">
                <a:latin typeface="Arial" panose="020B0604020202020204" pitchFamily="34" charset="0"/>
                <a:cs typeface="Arial" panose="020B0604020202020204" pitchFamily="34" charset="0"/>
              </a:rPr>
              <a:t>Chapter 4</a:t>
            </a:r>
            <a:br>
              <a:rPr lang="en-US" sz="13600" b="1" dirty="0">
                <a:latin typeface="Arial" panose="020B0604020202020204" pitchFamily="34" charset="0"/>
                <a:cs typeface="Arial" panose="020B0604020202020204" pitchFamily="34" charset="0"/>
              </a:rPr>
            </a:br>
            <a:br>
              <a:rPr lang="en-US" sz="4000" dirty="0"/>
            </a:br>
            <a:br>
              <a:rPr lang="en-US" sz="4000" dirty="0"/>
            </a:br>
            <a:r>
              <a:rPr lang="en-US" sz="21600" dirty="0">
                <a:latin typeface="Arial" panose="020B0604020202020204" pitchFamily="34" charset="0"/>
                <a:ea typeface="Times New Roman" panose="02020603050405020304" pitchFamily="18" charset="0"/>
                <a:cs typeface="Arial" panose="020B0604020202020204" pitchFamily="34" charset="0"/>
              </a:rPr>
              <a:t>Configuration Management Recap</a:t>
            </a:r>
            <a:endParaRPr lang="en-US" sz="216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40</a:t>
            </a:fld>
            <a:endParaRPr lang="en-US" dirty="0"/>
          </a:p>
        </p:txBody>
      </p:sp>
      <p:pic>
        <p:nvPicPr>
          <p:cNvPr id="3" name="Picture 3">
            <a:extLst>
              <a:ext uri="{FF2B5EF4-FFF2-40B4-BE49-F238E27FC236}">
                <a16:creationId xmlns:a16="http://schemas.microsoft.com/office/drawing/2014/main" id="{011386CA-5E34-18B5-42D1-D254EFF2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013" y="3541590"/>
            <a:ext cx="35067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4A1D4995-5731-9284-920E-264CBBDAA3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443" y="3657599"/>
            <a:ext cx="4233545" cy="211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B7B484F-E581-9A8C-CF2F-753E6230F2FB}"/>
              </a:ext>
            </a:extLst>
          </p:cNvPr>
          <p:cNvPicPr/>
          <p:nvPr/>
        </p:nvPicPr>
        <p:blipFill rotWithShape="1">
          <a:blip r:embed="rId5" cstate="print">
            <a:extLst>
              <a:ext uri="{28A0092B-C50C-407E-A947-70E740481C1C}">
                <a14:useLocalDpi xmlns:a14="http://schemas.microsoft.com/office/drawing/2010/main" val="0"/>
              </a:ext>
            </a:extLst>
          </a:blip>
          <a:srcRect t="5240" b="5671"/>
          <a:stretch/>
        </p:blipFill>
        <p:spPr bwMode="auto">
          <a:xfrm>
            <a:off x="468162" y="182641"/>
            <a:ext cx="2540000" cy="22404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296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4.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16636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600"/>
              </a:spcBef>
            </a:pPr>
            <a:r>
              <a:rPr lang="en-US" sz="2200" dirty="0"/>
              <a:t>To What Does CM Apply</a:t>
            </a:r>
          </a:p>
          <a:p>
            <a:pPr>
              <a:spcBef>
                <a:spcPts val="600"/>
              </a:spcBef>
            </a:pPr>
            <a:r>
              <a:rPr lang="en-US" sz="2200" dirty="0"/>
              <a:t>Benefits of CM</a:t>
            </a:r>
          </a:p>
          <a:p>
            <a:pPr>
              <a:spcBef>
                <a:spcPts val="600"/>
              </a:spcBef>
            </a:pPr>
            <a:r>
              <a:rPr lang="en-US" sz="2200" dirty="0"/>
              <a:t>Who Benefits From CM</a:t>
            </a:r>
          </a:p>
          <a:p>
            <a:pPr>
              <a:spcBef>
                <a:spcPts val="600"/>
              </a:spcBef>
            </a:pPr>
            <a:r>
              <a:rPr lang="en-US" sz="2200" dirty="0"/>
              <a:t>What are the elements/Functions of CM</a:t>
            </a:r>
          </a:p>
          <a:p>
            <a:pPr>
              <a:spcBef>
                <a:spcPts val="600"/>
              </a:spcBef>
            </a:pPr>
            <a:r>
              <a:rPr lang="en-US" sz="2200" dirty="0"/>
              <a:t>Configuration Management Planning and Management</a:t>
            </a:r>
          </a:p>
          <a:p>
            <a:pPr>
              <a:spcBef>
                <a:spcPts val="600"/>
              </a:spcBef>
            </a:pPr>
            <a:r>
              <a:rPr lang="en-US" sz="2200" dirty="0"/>
              <a:t>Configuration Identification</a:t>
            </a:r>
          </a:p>
          <a:p>
            <a:pPr>
              <a:spcBef>
                <a:spcPts val="600"/>
              </a:spcBef>
            </a:pPr>
            <a:r>
              <a:rPr lang="en-US" sz="2200" dirty="0"/>
              <a:t>Configuration Change Management</a:t>
            </a:r>
          </a:p>
          <a:p>
            <a:pPr>
              <a:spcBef>
                <a:spcPts val="600"/>
              </a:spcBef>
            </a:pPr>
            <a:r>
              <a:rPr lang="en-US" sz="2200" dirty="0"/>
              <a:t>Configuration Status Accounting</a:t>
            </a:r>
          </a:p>
          <a:p>
            <a:pPr>
              <a:spcBef>
                <a:spcPts val="600"/>
              </a:spcBef>
            </a:pPr>
            <a:r>
              <a:rPr lang="en-US" sz="2200" dirty="0"/>
              <a:t>Configuration Verification &amp; Audit</a:t>
            </a:r>
          </a:p>
          <a:p>
            <a:pPr>
              <a:spcBef>
                <a:spcPts val="600"/>
              </a:spcBef>
            </a:pPr>
            <a:r>
              <a:rPr lang="en-US" sz="2200" dirty="0"/>
              <a:t>CM and “Best Practice” Initiatives</a:t>
            </a:r>
          </a:p>
          <a:p>
            <a:pPr>
              <a:spcBef>
                <a:spcPts val="600"/>
              </a:spcBef>
            </a:pP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41</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1685314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BE0-5B7F-4130-DF72-C290BB10DC02}"/>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To What Does CM Apply</a:t>
            </a:r>
          </a:p>
        </p:txBody>
      </p:sp>
      <p:sp>
        <p:nvSpPr>
          <p:cNvPr id="3" name="Content Placeholder 2">
            <a:extLst>
              <a:ext uri="{FF2B5EF4-FFF2-40B4-BE49-F238E27FC236}">
                <a16:creationId xmlns:a16="http://schemas.microsoft.com/office/drawing/2014/main" id="{96FD492A-EAE5-F408-8519-99A65372CD4C}"/>
              </a:ext>
            </a:extLst>
          </p:cNvPr>
          <p:cNvSpPr txBox="1">
            <a:spLocks/>
          </p:cNvSpPr>
          <p:nvPr/>
        </p:nvSpPr>
        <p:spPr>
          <a:xfrm>
            <a:off x="838200" y="1790700"/>
            <a:ext cx="10515600"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300" dirty="0"/>
              <a:t>IT Infrastructure &amp; Systems:</a:t>
            </a:r>
          </a:p>
          <a:p>
            <a:pPr lvl="1"/>
            <a:r>
              <a:rPr lang="en-US" sz="2300" dirty="0"/>
              <a:t>Software Security, Development and Operations [Dev(Sec)Ops]</a:t>
            </a:r>
          </a:p>
          <a:p>
            <a:pPr lvl="1"/>
            <a:r>
              <a:rPr lang="en-US" sz="2300" dirty="0"/>
              <a:t>Hardware Development, Manufacturing, and Sustainment</a:t>
            </a:r>
          </a:p>
          <a:p>
            <a:pPr lvl="1"/>
            <a:r>
              <a:rPr lang="en-US" sz="2300" dirty="0"/>
              <a:t>Business / Technical Process(es)/Services</a:t>
            </a:r>
          </a:p>
          <a:p>
            <a:pPr lvl="1"/>
            <a:r>
              <a:rPr lang="en-US" sz="2300" dirty="0"/>
              <a:t>Assets</a:t>
            </a:r>
          </a:p>
          <a:p>
            <a:pPr lvl="1"/>
            <a:r>
              <a:rPr lang="en-US" sz="2300" dirty="0"/>
              <a:t>Security</a:t>
            </a:r>
          </a:p>
          <a:p>
            <a:pPr lvl="1"/>
            <a:r>
              <a:rPr lang="en-US" sz="2300" dirty="0"/>
              <a:t>Compliance</a:t>
            </a:r>
          </a:p>
          <a:p>
            <a:pPr lvl="1"/>
            <a:r>
              <a:rPr lang="en-US" sz="2300" dirty="0"/>
              <a:t>Disaster Recovery / Incident Management</a:t>
            </a:r>
          </a:p>
          <a:p>
            <a:endParaRPr lang="en-US" dirty="0"/>
          </a:p>
          <a:p>
            <a:pPr marL="0" indent="0" algn="ctr">
              <a:buNone/>
            </a:pPr>
            <a:r>
              <a:rPr lang="en-US" sz="3600" u="sng" dirty="0">
                <a:solidFill>
                  <a:srgbClr val="C00000"/>
                </a:solidFill>
              </a:rPr>
              <a:t>Anything that needs to be planned for.</a:t>
            </a:r>
          </a:p>
        </p:txBody>
      </p:sp>
      <p:sp>
        <p:nvSpPr>
          <p:cNvPr id="4" name="Slide Number Placeholder 3">
            <a:extLst>
              <a:ext uri="{FF2B5EF4-FFF2-40B4-BE49-F238E27FC236}">
                <a16:creationId xmlns:a16="http://schemas.microsoft.com/office/drawing/2014/main" id="{18067C51-B882-D239-0C0A-0649D952A829}"/>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42</a:t>
            </a:fld>
            <a:endParaRPr lang="en-US" dirty="0"/>
          </a:p>
        </p:txBody>
      </p:sp>
    </p:spTree>
    <p:extLst>
      <p:ext uri="{BB962C8B-B14F-4D97-AF65-F5344CB8AC3E}">
        <p14:creationId xmlns:p14="http://schemas.microsoft.com/office/powerpoint/2010/main" val="3099001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96DC-A77E-BB6D-23F1-8E3881A90CB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Benefits of Configuration Management</a:t>
            </a:r>
          </a:p>
        </p:txBody>
      </p:sp>
      <p:sp>
        <p:nvSpPr>
          <p:cNvPr id="3" name="Content Placeholder 2">
            <a:extLst>
              <a:ext uri="{FF2B5EF4-FFF2-40B4-BE49-F238E27FC236}">
                <a16:creationId xmlns:a16="http://schemas.microsoft.com/office/drawing/2014/main" id="{AB489B7E-CC25-6175-82AA-C6F985394485}"/>
              </a:ext>
            </a:extLst>
          </p:cNvPr>
          <p:cNvSpPr txBox="1">
            <a:spLocks/>
          </p:cNvSpPr>
          <p:nvPr/>
        </p:nvSpPr>
        <p:spPr>
          <a:xfrm>
            <a:off x="418651" y="1317258"/>
            <a:ext cx="52578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Benefits towards “Best Practice” goals:</a:t>
            </a:r>
          </a:p>
          <a:p>
            <a:r>
              <a:rPr lang="en-US" sz="1800" b="1" dirty="0"/>
              <a:t>Establishment and sustainment of an authoritative source of information and truth,</a:t>
            </a:r>
          </a:p>
          <a:p>
            <a:r>
              <a:rPr lang="en-US" sz="1800" b="1" dirty="0"/>
              <a:t>Collaboration and assurance across capability roles, functions, and systems, </a:t>
            </a:r>
          </a:p>
          <a:p>
            <a:r>
              <a:rPr lang="en-US" sz="1800" b="1" dirty="0"/>
              <a:t>Improving efficiencies, </a:t>
            </a:r>
          </a:p>
          <a:p>
            <a:r>
              <a:rPr lang="en-US" sz="1800" b="1" dirty="0"/>
              <a:t>Improving information flow, </a:t>
            </a:r>
          </a:p>
          <a:p>
            <a:r>
              <a:rPr lang="en-US" sz="1800" b="1" dirty="0">
                <a:solidFill>
                  <a:schemeClr val="tx1">
                    <a:lumMod val="95000"/>
                  </a:schemeClr>
                </a:solidFill>
              </a:rPr>
              <a:t>Improving process effectiveness, </a:t>
            </a:r>
          </a:p>
          <a:p>
            <a:r>
              <a:rPr lang="en-US" sz="1800" b="1" dirty="0">
                <a:solidFill>
                  <a:schemeClr val="tx1">
                    <a:lumMod val="95000"/>
                  </a:schemeClr>
                </a:solidFill>
              </a:rPr>
              <a:t>Eliminating waste, </a:t>
            </a:r>
          </a:p>
          <a:p>
            <a:r>
              <a:rPr lang="en-US" sz="1800" b="1" dirty="0">
                <a:solidFill>
                  <a:schemeClr val="tx1">
                    <a:lumMod val="95000"/>
                  </a:schemeClr>
                </a:solidFill>
              </a:rPr>
              <a:t>Improving product control, </a:t>
            </a:r>
          </a:p>
          <a:p>
            <a:r>
              <a:rPr lang="en-US" sz="2000" b="1" dirty="0"/>
              <a:t>A leaner, more reliable, resilient, financially responsible, and </a:t>
            </a:r>
            <a:r>
              <a:rPr lang="en-US" sz="2000" b="1" u="sng" dirty="0"/>
              <a:t>mature</a:t>
            </a:r>
            <a:r>
              <a:rPr lang="en-US" sz="2000" b="1" dirty="0"/>
              <a:t> enterprise.</a:t>
            </a:r>
            <a:endParaRPr lang="en-US"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C581B75-D6FA-63B4-473F-87C60DC99BD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43</a:t>
            </a:fld>
            <a:endParaRPr lang="en-US" dirty="0"/>
          </a:p>
        </p:txBody>
      </p:sp>
      <p:pic>
        <p:nvPicPr>
          <p:cNvPr id="5" name="Picture 4" descr="A puzzle with pencils around it&#10;&#10;Description automatically generated">
            <a:extLst>
              <a:ext uri="{FF2B5EF4-FFF2-40B4-BE49-F238E27FC236}">
                <a16:creationId xmlns:a16="http://schemas.microsoft.com/office/drawing/2014/main" id="{F3E83670-EEC0-C997-5FE8-35AA32B2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00886"/>
            <a:ext cx="4014787" cy="4014787"/>
          </a:xfrm>
          <a:prstGeom prst="rect">
            <a:avLst/>
          </a:prstGeom>
        </p:spPr>
      </p:pic>
      <p:sp>
        <p:nvSpPr>
          <p:cNvPr id="6" name="TextBox 5">
            <a:extLst>
              <a:ext uri="{FF2B5EF4-FFF2-40B4-BE49-F238E27FC236}">
                <a16:creationId xmlns:a16="http://schemas.microsoft.com/office/drawing/2014/main" id="{9B3EDED2-02ED-BED7-4BA0-06BE384C63AD}"/>
              </a:ext>
            </a:extLst>
          </p:cNvPr>
          <p:cNvSpPr txBox="1"/>
          <p:nvPr/>
        </p:nvSpPr>
        <p:spPr>
          <a:xfrm>
            <a:off x="6199290" y="1114058"/>
            <a:ext cx="3808207" cy="830997"/>
          </a:xfrm>
          <a:prstGeom prst="rect">
            <a:avLst/>
          </a:prstGeom>
          <a:noFill/>
        </p:spPr>
        <p:txBody>
          <a:bodyPr wrap="square" rtlCol="0">
            <a:spAutoFit/>
          </a:bodyPr>
          <a:lstStyle/>
          <a:p>
            <a:pPr algn="ctr"/>
            <a:r>
              <a:rPr lang="en-US" sz="2400" b="1" dirty="0"/>
              <a:t>CM = Enduring Truth, Trust, and Traceability</a:t>
            </a:r>
            <a:r>
              <a:rPr lang="en-US" sz="800" b="1" dirty="0"/>
              <a:t>TM</a:t>
            </a:r>
            <a:r>
              <a:rPr lang="en-US" sz="2400" b="1" dirty="0"/>
              <a:t>.</a:t>
            </a:r>
          </a:p>
        </p:txBody>
      </p:sp>
    </p:spTree>
    <p:extLst>
      <p:ext uri="{BB962C8B-B14F-4D97-AF65-F5344CB8AC3E}">
        <p14:creationId xmlns:p14="http://schemas.microsoft.com/office/powerpoint/2010/main" val="3779952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96DC-A77E-BB6D-23F1-8E3881A90CB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Who benefits from Configuration Management</a:t>
            </a:r>
          </a:p>
        </p:txBody>
      </p:sp>
      <p:sp>
        <p:nvSpPr>
          <p:cNvPr id="3" name="Content Placeholder 2">
            <a:extLst>
              <a:ext uri="{FF2B5EF4-FFF2-40B4-BE49-F238E27FC236}">
                <a16:creationId xmlns:a16="http://schemas.microsoft.com/office/drawing/2014/main" id="{AB489B7E-CC25-6175-82AA-C6F985394485}"/>
              </a:ext>
            </a:extLst>
          </p:cNvPr>
          <p:cNvSpPr txBox="1">
            <a:spLocks/>
          </p:cNvSpPr>
          <p:nvPr/>
        </p:nvSpPr>
        <p:spPr>
          <a:xfrm>
            <a:off x="838200" y="1597025"/>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Configuration management benefits a wide range of stakeholders within an organization, including:</a:t>
            </a:r>
          </a:p>
          <a:p>
            <a:pPr marL="0" indent="0">
              <a:buNone/>
            </a:pPr>
            <a:r>
              <a:rPr lang="en-US" sz="1200" b="1" dirty="0">
                <a:latin typeface="Arial" panose="020B0604020202020204" pitchFamily="34" charset="0"/>
                <a:cs typeface="Arial" panose="020B0604020202020204" pitchFamily="34" charset="0"/>
              </a:rPr>
              <a:t>IT and Operations Teams:</a:t>
            </a:r>
          </a:p>
          <a:p>
            <a:pPr marL="742950" lvl="1" indent="-285750"/>
            <a:r>
              <a:rPr lang="en-US" sz="1050" dirty="0">
                <a:latin typeface="Arial" panose="020B0604020202020204" pitchFamily="34" charset="0"/>
                <a:cs typeface="Arial" panose="020B0604020202020204" pitchFamily="34" charset="0"/>
              </a:rPr>
              <a:t>Reduced Downtime and Incidents</a:t>
            </a:r>
          </a:p>
          <a:p>
            <a:pPr marL="742950" lvl="1" indent="-285750"/>
            <a:r>
              <a:rPr lang="en-US" sz="1050" dirty="0">
                <a:latin typeface="Arial" panose="020B0604020202020204" pitchFamily="34" charset="0"/>
                <a:cs typeface="Arial" panose="020B0604020202020204" pitchFamily="34" charset="0"/>
              </a:rPr>
              <a:t>Improved Efficiency</a:t>
            </a:r>
          </a:p>
          <a:p>
            <a:pPr marL="742950" lvl="1" indent="-285750"/>
            <a:r>
              <a:rPr lang="en-US" sz="1050" dirty="0">
                <a:latin typeface="Arial" panose="020B0604020202020204" pitchFamily="34" charset="0"/>
                <a:cs typeface="Arial" panose="020B0604020202020204" pitchFamily="34" charset="0"/>
              </a:rPr>
              <a:t>Faster Troubleshooting </a:t>
            </a:r>
          </a:p>
          <a:p>
            <a:pPr marL="742950" lvl="1" indent="-285750"/>
            <a:r>
              <a:rPr lang="en-US" sz="1050" dirty="0">
                <a:latin typeface="Arial" panose="020B0604020202020204" pitchFamily="34" charset="0"/>
                <a:cs typeface="Arial" panose="020B0604020202020204" pitchFamily="34" charset="0"/>
              </a:rPr>
              <a:t>Easier Change Management</a:t>
            </a:r>
          </a:p>
          <a:p>
            <a:pPr marL="0" indent="0">
              <a:buNone/>
            </a:pPr>
            <a:r>
              <a:rPr lang="en-US" sz="1200" b="1" dirty="0">
                <a:latin typeface="Arial" panose="020B0604020202020204" pitchFamily="34" charset="0"/>
                <a:cs typeface="Arial" panose="020B0604020202020204" pitchFamily="34" charset="0"/>
              </a:rPr>
              <a:t>Development Team:</a:t>
            </a:r>
          </a:p>
          <a:p>
            <a:pPr marL="742950" lvl="1" indent="-285750"/>
            <a:r>
              <a:rPr lang="en-US" sz="1050" dirty="0">
                <a:latin typeface="Arial" panose="020B0604020202020204" pitchFamily="34" charset="0"/>
                <a:cs typeface="Arial" panose="020B0604020202020204" pitchFamily="34" charset="0"/>
              </a:rPr>
              <a:t>Consistent Environments</a:t>
            </a:r>
          </a:p>
          <a:p>
            <a:pPr marL="742950" lvl="1" indent="-285750"/>
            <a:r>
              <a:rPr lang="en-US" sz="1050" dirty="0">
                <a:latin typeface="Arial" panose="020B0604020202020204" pitchFamily="34" charset="0"/>
                <a:cs typeface="Arial" panose="020B0604020202020204" pitchFamily="34" charset="0"/>
              </a:rPr>
              <a:t>Version Control and Rollbacks</a:t>
            </a:r>
          </a:p>
          <a:p>
            <a:pPr marL="742950" lvl="1" indent="-285750"/>
            <a:r>
              <a:rPr lang="en-US" sz="1050" dirty="0">
                <a:latin typeface="Arial" panose="020B0604020202020204" pitchFamily="34" charset="0"/>
                <a:cs typeface="Arial" panose="020B0604020202020204" pitchFamily="34" charset="0"/>
              </a:rPr>
              <a:t>Collaboration and Visibility</a:t>
            </a:r>
          </a:p>
          <a:p>
            <a:pPr marL="0" indent="0">
              <a:buNone/>
            </a:pPr>
            <a:r>
              <a:rPr lang="en-US" sz="1200" b="1" dirty="0">
                <a:latin typeface="Arial" panose="020B0604020202020204" pitchFamily="34" charset="0"/>
                <a:cs typeface="Arial" panose="020B0604020202020204" pitchFamily="34" charset="0"/>
              </a:rPr>
              <a:t>Business Stakeholders:</a:t>
            </a:r>
          </a:p>
          <a:p>
            <a:pPr lvl="1"/>
            <a:r>
              <a:rPr lang="en-US" sz="1050" dirty="0">
                <a:effectLst/>
                <a:latin typeface="Arial" panose="020B0604020202020204" pitchFamily="34" charset="0"/>
                <a:ea typeface="Calibri" panose="020F0502020204030204" pitchFamily="34" charset="0"/>
                <a:cs typeface="Arial" panose="020B0604020202020204" pitchFamily="34" charset="0"/>
              </a:rPr>
              <a:t>Improved Service Reliability</a:t>
            </a:r>
            <a:endParaRPr lang="en-US" sz="1050" dirty="0">
              <a:latin typeface="Arial" panose="020B0604020202020204" pitchFamily="34" charset="0"/>
              <a:cs typeface="Arial" panose="020B0604020202020204" pitchFamily="34" charset="0"/>
            </a:endParaRPr>
          </a:p>
          <a:p>
            <a:pPr lvl="1"/>
            <a:r>
              <a:rPr lang="en-US" sz="1050" dirty="0">
                <a:effectLst/>
                <a:latin typeface="Arial" panose="020B0604020202020204" pitchFamily="34" charset="0"/>
                <a:ea typeface="Calibri" panose="020F0502020204030204" pitchFamily="34" charset="0"/>
                <a:cs typeface="Arial" panose="020B0604020202020204" pitchFamily="34" charset="0"/>
              </a:rPr>
              <a:t>Reduced Costs</a:t>
            </a:r>
          </a:p>
          <a:p>
            <a:pPr lvl="1"/>
            <a:r>
              <a:rPr lang="en-US" sz="1050" dirty="0">
                <a:effectLst/>
                <a:latin typeface="Arial" panose="020B0604020202020204" pitchFamily="34" charset="0"/>
                <a:ea typeface="Calibri" panose="020F0502020204030204" pitchFamily="34" charset="0"/>
                <a:cs typeface="Arial" panose="020B0604020202020204" pitchFamily="34" charset="0"/>
              </a:rPr>
              <a:t>Enhanced Agility</a:t>
            </a:r>
            <a:endParaRPr lang="en-US" sz="1050" dirty="0">
              <a:latin typeface="Arial" panose="020B0604020202020204" pitchFamily="34" charset="0"/>
              <a:ea typeface="Calibri" panose="020F0502020204030204" pitchFamily="34" charset="0"/>
              <a:cs typeface="Arial" panose="020B0604020202020204" pitchFamily="34" charset="0"/>
            </a:endParaRPr>
          </a:p>
          <a:p>
            <a:pPr lvl="1"/>
            <a:r>
              <a:rPr lang="en-US" sz="1050" dirty="0">
                <a:effectLst/>
                <a:latin typeface="Arial" panose="020B0604020202020204" pitchFamily="34" charset="0"/>
                <a:ea typeface="Calibri" panose="020F0502020204030204" pitchFamily="34" charset="0"/>
                <a:cs typeface="Arial" panose="020B0604020202020204" pitchFamily="34" charset="0"/>
              </a:rPr>
              <a:t>Compliance and Auditing</a:t>
            </a:r>
          </a:p>
          <a:p>
            <a:pPr marL="0" indent="0">
              <a:buNone/>
            </a:pPr>
            <a:r>
              <a:rPr lang="en-US" sz="1200" b="1" dirty="0">
                <a:latin typeface="Calibri" panose="020F0502020204030204" pitchFamily="34" charset="0"/>
                <a:ea typeface="Calibri" panose="020F0502020204030204" pitchFamily="34" charset="0"/>
                <a:cs typeface="Times New Roman" panose="02020603050405020304" pitchFamily="18" charset="0"/>
              </a:rPr>
              <a:t>End-Users</a:t>
            </a:r>
          </a:p>
          <a:p>
            <a:pPr lvl="1"/>
            <a:r>
              <a:rPr lang="en-US" sz="1050" dirty="0">
                <a:latin typeface="Arial" panose="020B0604020202020204" pitchFamily="34" charset="0"/>
                <a:ea typeface="Calibri" panose="020F0502020204030204" pitchFamily="34" charset="0"/>
                <a:cs typeface="Arial" panose="020B0604020202020204" pitchFamily="34" charset="0"/>
              </a:rPr>
              <a:t>Consistent and Reliable Services</a:t>
            </a:r>
          </a:p>
          <a:p>
            <a:pPr lvl="1"/>
            <a:r>
              <a:rPr lang="en-US" sz="1050" dirty="0">
                <a:latin typeface="Arial" panose="020B0604020202020204" pitchFamily="34" charset="0"/>
                <a:ea typeface="Calibri" panose="020F0502020204030204" pitchFamily="34" charset="0"/>
                <a:cs typeface="Arial" panose="020B0604020202020204" pitchFamily="34" charset="0"/>
              </a:rPr>
              <a:t>Faster Access to New Features and Updates</a:t>
            </a:r>
          </a:p>
        </p:txBody>
      </p:sp>
      <p:sp>
        <p:nvSpPr>
          <p:cNvPr id="4" name="Slide Number Placeholder 3">
            <a:extLst>
              <a:ext uri="{FF2B5EF4-FFF2-40B4-BE49-F238E27FC236}">
                <a16:creationId xmlns:a16="http://schemas.microsoft.com/office/drawing/2014/main" id="{AC581B75-D6FA-63B4-473F-87C60DC99BD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44</a:t>
            </a:fld>
            <a:endParaRPr lang="en-US" dirty="0"/>
          </a:p>
        </p:txBody>
      </p:sp>
      <p:pic>
        <p:nvPicPr>
          <p:cNvPr id="5" name="Picture 4" descr="A puzzle with pencils around it&#10;&#10;Description automatically generated">
            <a:extLst>
              <a:ext uri="{FF2B5EF4-FFF2-40B4-BE49-F238E27FC236}">
                <a16:creationId xmlns:a16="http://schemas.microsoft.com/office/drawing/2014/main" id="{F3E83670-EEC0-C997-5FE8-35AA32B2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00886"/>
            <a:ext cx="4014787" cy="4014787"/>
          </a:xfrm>
          <a:prstGeom prst="rect">
            <a:avLst/>
          </a:prstGeom>
        </p:spPr>
      </p:pic>
    </p:spTree>
    <p:extLst>
      <p:ext uri="{BB962C8B-B14F-4D97-AF65-F5344CB8AC3E}">
        <p14:creationId xmlns:p14="http://schemas.microsoft.com/office/powerpoint/2010/main" val="1145947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96DC-A77E-BB6D-23F1-8E3881A90CB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Who benefits from Configuration Management</a:t>
            </a:r>
          </a:p>
        </p:txBody>
      </p:sp>
      <p:sp>
        <p:nvSpPr>
          <p:cNvPr id="4" name="Slide Number Placeholder 3">
            <a:extLst>
              <a:ext uri="{FF2B5EF4-FFF2-40B4-BE49-F238E27FC236}">
                <a16:creationId xmlns:a16="http://schemas.microsoft.com/office/drawing/2014/main" id="{AC581B75-D6FA-63B4-473F-87C60DC99BD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45</a:t>
            </a:fld>
            <a:endParaRPr lang="en-US" dirty="0"/>
          </a:p>
        </p:txBody>
      </p:sp>
      <p:pic>
        <p:nvPicPr>
          <p:cNvPr id="5" name="Picture 4" descr="A puzzle with pencils around it&#10;&#10;Description automatically generated">
            <a:extLst>
              <a:ext uri="{FF2B5EF4-FFF2-40B4-BE49-F238E27FC236}">
                <a16:creationId xmlns:a16="http://schemas.microsoft.com/office/drawing/2014/main" id="{F3E83670-EEC0-C997-5FE8-35AA32B2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00886"/>
            <a:ext cx="4014787" cy="4014787"/>
          </a:xfrm>
          <a:prstGeom prst="rect">
            <a:avLst/>
          </a:prstGeom>
        </p:spPr>
      </p:pic>
      <p:pic>
        <p:nvPicPr>
          <p:cNvPr id="7" name="Picture 6">
            <a:extLst>
              <a:ext uri="{FF2B5EF4-FFF2-40B4-BE49-F238E27FC236}">
                <a16:creationId xmlns:a16="http://schemas.microsoft.com/office/drawing/2014/main" id="{AD99C045-7CCC-AAF3-E484-AB580295630C}"/>
              </a:ext>
            </a:extLst>
          </p:cNvPr>
          <p:cNvPicPr>
            <a:picLocks noChangeAspect="1"/>
          </p:cNvPicPr>
          <p:nvPr/>
        </p:nvPicPr>
        <p:blipFill>
          <a:blip r:embed="rId4"/>
          <a:stretch>
            <a:fillRect/>
          </a:stretch>
        </p:blipFill>
        <p:spPr>
          <a:xfrm>
            <a:off x="1208779" y="4529565"/>
            <a:ext cx="3191405" cy="1231770"/>
          </a:xfrm>
          <a:prstGeom prst="rect">
            <a:avLst/>
          </a:prstGeom>
        </p:spPr>
      </p:pic>
      <p:sp>
        <p:nvSpPr>
          <p:cNvPr id="8" name="Rectangle 7">
            <a:extLst>
              <a:ext uri="{FF2B5EF4-FFF2-40B4-BE49-F238E27FC236}">
                <a16:creationId xmlns:a16="http://schemas.microsoft.com/office/drawing/2014/main" id="{9C2EE3B6-0314-B49B-32FB-5A0BFF596BC7}"/>
              </a:ext>
            </a:extLst>
          </p:cNvPr>
          <p:cNvSpPr/>
          <p:nvPr/>
        </p:nvSpPr>
        <p:spPr>
          <a:xfrm>
            <a:off x="1233862" y="3496677"/>
            <a:ext cx="3117413" cy="5165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Traceability</a:t>
            </a:r>
          </a:p>
        </p:txBody>
      </p:sp>
      <p:sp>
        <p:nvSpPr>
          <p:cNvPr id="9" name="Rectangle 8">
            <a:extLst>
              <a:ext uri="{FF2B5EF4-FFF2-40B4-BE49-F238E27FC236}">
                <a16:creationId xmlns:a16="http://schemas.microsoft.com/office/drawing/2014/main" id="{FCEC06AC-1054-DE84-94A6-B6A62A1798C0}"/>
              </a:ext>
            </a:extLst>
          </p:cNvPr>
          <p:cNvSpPr/>
          <p:nvPr/>
        </p:nvSpPr>
        <p:spPr>
          <a:xfrm>
            <a:off x="1233862" y="4013030"/>
            <a:ext cx="3128589" cy="51653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Provenance</a:t>
            </a:r>
          </a:p>
        </p:txBody>
      </p:sp>
      <p:sp>
        <p:nvSpPr>
          <p:cNvPr id="10" name="Rectangle 9">
            <a:extLst>
              <a:ext uri="{FF2B5EF4-FFF2-40B4-BE49-F238E27FC236}">
                <a16:creationId xmlns:a16="http://schemas.microsoft.com/office/drawing/2014/main" id="{8E6A9AAA-E386-3854-19DF-254DA976C8B4}"/>
              </a:ext>
            </a:extLst>
          </p:cNvPr>
          <p:cNvSpPr/>
          <p:nvPr/>
        </p:nvSpPr>
        <p:spPr>
          <a:xfrm>
            <a:off x="1233862" y="2978153"/>
            <a:ext cx="3117413" cy="51653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Pedigree</a:t>
            </a:r>
          </a:p>
        </p:txBody>
      </p:sp>
      <p:sp>
        <p:nvSpPr>
          <p:cNvPr id="11" name="Rectangle 10">
            <a:extLst>
              <a:ext uri="{FF2B5EF4-FFF2-40B4-BE49-F238E27FC236}">
                <a16:creationId xmlns:a16="http://schemas.microsoft.com/office/drawing/2014/main" id="{6F1E928B-A194-6F2B-752F-6ADDB49E034C}"/>
              </a:ext>
            </a:extLst>
          </p:cNvPr>
          <p:cNvSpPr/>
          <p:nvPr/>
        </p:nvSpPr>
        <p:spPr>
          <a:xfrm>
            <a:off x="1233862" y="2460715"/>
            <a:ext cx="3117413" cy="5165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Non-Repudiation</a:t>
            </a:r>
          </a:p>
        </p:txBody>
      </p:sp>
      <p:sp>
        <p:nvSpPr>
          <p:cNvPr id="12" name="Rectangle 11">
            <a:extLst>
              <a:ext uri="{FF2B5EF4-FFF2-40B4-BE49-F238E27FC236}">
                <a16:creationId xmlns:a16="http://schemas.microsoft.com/office/drawing/2014/main" id="{34D7834D-4CBC-DD6E-F0D4-43A38A3A46B8}"/>
              </a:ext>
            </a:extLst>
          </p:cNvPr>
          <p:cNvSpPr/>
          <p:nvPr/>
        </p:nvSpPr>
        <p:spPr>
          <a:xfrm>
            <a:off x="1233862" y="1945433"/>
            <a:ext cx="3117413" cy="516535"/>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Incontrovertibility </a:t>
            </a:r>
          </a:p>
          <a:p>
            <a:pPr algn="ctr"/>
            <a:r>
              <a:rPr lang="en-US" sz="1200" b="1" dirty="0"/>
              <a:t>(i.e., impossible to doubt) </a:t>
            </a:r>
          </a:p>
        </p:txBody>
      </p:sp>
      <p:sp>
        <p:nvSpPr>
          <p:cNvPr id="14" name="TextBox 13">
            <a:extLst>
              <a:ext uri="{FF2B5EF4-FFF2-40B4-BE49-F238E27FC236}">
                <a16:creationId xmlns:a16="http://schemas.microsoft.com/office/drawing/2014/main" id="{ED21E67E-CEF1-9938-17AE-5B9670D9F4F7}"/>
              </a:ext>
            </a:extLst>
          </p:cNvPr>
          <p:cNvSpPr txBox="1"/>
          <p:nvPr/>
        </p:nvSpPr>
        <p:spPr>
          <a:xfrm>
            <a:off x="4399280" y="1945433"/>
            <a:ext cx="1625600" cy="3339184"/>
          </a:xfrm>
          <a:prstGeom prst="rect">
            <a:avLst/>
          </a:prstGeom>
          <a:noFill/>
        </p:spPr>
        <p:txBody>
          <a:bodyPr wrap="square">
            <a:sp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Required for: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AI, ML, MBE, Digital Threads, Digital Twins, Dev(Sec)Ops.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Supports iterative realization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methods like AGILE and SCRUM.</a:t>
            </a:r>
          </a:p>
        </p:txBody>
      </p:sp>
    </p:spTree>
    <p:extLst>
      <p:ext uri="{BB962C8B-B14F-4D97-AF65-F5344CB8AC3E}">
        <p14:creationId xmlns:p14="http://schemas.microsoft.com/office/powerpoint/2010/main" val="1807834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B7396E-7C92-6E07-2677-6A1D9FBDAE68}"/>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are the Elements/Functions of CM</a:t>
            </a:r>
            <a:br>
              <a:rPr lang="en-US" dirty="0"/>
            </a:br>
            <a:endParaRPr lang="en-US" dirty="0"/>
          </a:p>
        </p:txBody>
      </p:sp>
      <p:sp>
        <p:nvSpPr>
          <p:cNvPr id="7" name="Content Placeholder 2">
            <a:extLst>
              <a:ext uri="{FF2B5EF4-FFF2-40B4-BE49-F238E27FC236}">
                <a16:creationId xmlns:a16="http://schemas.microsoft.com/office/drawing/2014/main" id="{3B0BB14E-D512-60AE-3746-1FD19EB76B84}"/>
              </a:ext>
            </a:extLst>
          </p:cNvPr>
          <p:cNvSpPr txBox="1">
            <a:spLocks/>
          </p:cNvSpPr>
          <p:nvPr/>
        </p:nvSpPr>
        <p:spPr>
          <a:xfrm>
            <a:off x="838200" y="1317258"/>
            <a:ext cx="10040332"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rial" panose="020B0604020202020204" pitchFamily="34" charset="0"/>
                <a:cs typeface="Arial" panose="020B0604020202020204" pitchFamily="34" charset="0"/>
              </a:rPr>
              <a:t>The core elements, or functions, of Configuration Management (CM) are:</a:t>
            </a:r>
          </a:p>
          <a:p>
            <a:pPr marL="285750" indent="-285750"/>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Management Planning and Management</a:t>
            </a:r>
          </a:p>
          <a:p>
            <a:pPr marL="285750" indent="-285750"/>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Identification</a:t>
            </a:r>
          </a:p>
          <a:p>
            <a:pPr marL="285750" indent="-285750"/>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Change Management</a:t>
            </a:r>
          </a:p>
          <a:p>
            <a:pPr marL="285750" indent="-285750"/>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Status Accounting</a:t>
            </a:r>
          </a:p>
          <a:p>
            <a:pPr marL="285750" indent="-285750"/>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Verification and Audit</a:t>
            </a:r>
          </a:p>
          <a:p>
            <a:pPr marL="285750" indent="-285750"/>
            <a:endParaRPr lang="en-US" sz="24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Configuration</a:t>
            </a:r>
            <a:r>
              <a:rPr lang="en-US" sz="2400" dirty="0">
                <a:latin typeface="Arial" panose="020B0604020202020204" pitchFamily="34" charset="0"/>
                <a:cs typeface="Arial" panose="020B0604020202020204" pitchFamily="34" charset="0"/>
              </a:rPr>
              <a:t> = The product, and all product configuration information needed to support the product as they evolve across the product’s entire life cycle. </a:t>
            </a:r>
          </a:p>
        </p:txBody>
      </p:sp>
      <p:sp>
        <p:nvSpPr>
          <p:cNvPr id="8" name="Slide Number Placeholder 3">
            <a:extLst>
              <a:ext uri="{FF2B5EF4-FFF2-40B4-BE49-F238E27FC236}">
                <a16:creationId xmlns:a16="http://schemas.microsoft.com/office/drawing/2014/main" id="{E4859750-46CE-3085-2765-08C342C1350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46</a:t>
            </a:fld>
            <a:endParaRPr lang="en-US" dirty="0"/>
          </a:p>
        </p:txBody>
      </p:sp>
    </p:spTree>
    <p:extLst>
      <p:ext uri="{BB962C8B-B14F-4D97-AF65-F5344CB8AC3E}">
        <p14:creationId xmlns:p14="http://schemas.microsoft.com/office/powerpoint/2010/main" val="3681015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5E84-E18E-8E81-15A9-D365E08BA550}"/>
              </a:ext>
            </a:extLst>
          </p:cNvPr>
          <p:cNvSpPr>
            <a:spLocks noGrp="1"/>
          </p:cNvSpPr>
          <p:nvPr>
            <p:ph type="title"/>
          </p:nvPr>
        </p:nvSpPr>
        <p:spPr/>
        <p:txBody>
          <a:bodyPr/>
          <a:lstStyle/>
          <a:p>
            <a:r>
              <a:rPr lang="en-US" b="1" dirty="0"/>
              <a:t>Key CM Components of an Enterprise</a:t>
            </a:r>
            <a:br>
              <a:rPr lang="en-US" b="1" dirty="0"/>
            </a:br>
            <a:r>
              <a:rPr lang="en-US" b="1" dirty="0"/>
              <a:t>Processes and/or Service</a:t>
            </a:r>
          </a:p>
        </p:txBody>
      </p:sp>
      <p:sp>
        <p:nvSpPr>
          <p:cNvPr id="4" name="TextBox 3">
            <a:extLst>
              <a:ext uri="{FF2B5EF4-FFF2-40B4-BE49-F238E27FC236}">
                <a16:creationId xmlns:a16="http://schemas.microsoft.com/office/drawing/2014/main" id="{9D272E0B-718E-7205-2891-37C4C7847E13}"/>
              </a:ext>
            </a:extLst>
          </p:cNvPr>
          <p:cNvSpPr txBox="1"/>
          <p:nvPr/>
        </p:nvSpPr>
        <p:spPr>
          <a:xfrm>
            <a:off x="1216059" y="1462088"/>
            <a:ext cx="6740486" cy="4524315"/>
          </a:xfrm>
          <a:prstGeom prst="rect">
            <a:avLst/>
          </a:prstGeom>
          <a:noFill/>
        </p:spPr>
        <p:txBody>
          <a:bodyPr wrap="square">
            <a:spAutoFit/>
          </a:bodyPr>
          <a:lstStyle/>
          <a:p>
            <a:pPr>
              <a:spcAft>
                <a:spcPts val="600"/>
              </a:spcAft>
            </a:pPr>
            <a:r>
              <a:rPr lang="en-US" sz="1400" b="1" i="0" u="none" strike="noStrike" baseline="0" dirty="0">
                <a:solidFill>
                  <a:srgbClr val="000000"/>
                </a:solidFill>
                <a:cs typeface="Arial" panose="020B0604020202020204" pitchFamily="34" charset="0"/>
              </a:rPr>
              <a:t>Service Definition — </a:t>
            </a:r>
            <a:r>
              <a:rPr lang="en-US" sz="1400" b="0" i="0" u="none" strike="noStrike" baseline="0" dirty="0">
                <a:solidFill>
                  <a:srgbClr val="000000"/>
                </a:solidFill>
                <a:cs typeface="Arial" panose="020B0604020202020204" pitchFamily="34" charset="0"/>
              </a:rPr>
              <a:t>The application of a specialized competency (skill &amp; knowledge), through deeds, processes, and performance for the benefit of another entity or the entity itself (self performance). </a:t>
            </a:r>
          </a:p>
          <a:p>
            <a:pPr>
              <a:spcAft>
                <a:spcPts val="600"/>
              </a:spcAft>
            </a:pPr>
            <a:r>
              <a:rPr lang="en-US" sz="1400" b="1" i="0" u="none" strike="noStrike" baseline="0" dirty="0">
                <a:solidFill>
                  <a:srgbClr val="000000"/>
                </a:solidFill>
                <a:cs typeface="Arial" panose="020B0604020202020204" pitchFamily="34" charset="0"/>
              </a:rPr>
              <a:t>Capability Definition — </a:t>
            </a:r>
            <a:r>
              <a:rPr lang="en-US" sz="1400" b="0" i="0" u="none" strike="noStrike" baseline="0" dirty="0">
                <a:solidFill>
                  <a:srgbClr val="000000"/>
                </a:solidFill>
                <a:cs typeface="Arial" panose="020B0604020202020204" pitchFamily="34" charset="0"/>
              </a:rPr>
              <a:t>The power or ability to do something. </a:t>
            </a:r>
          </a:p>
          <a:p>
            <a:pPr>
              <a:spcAft>
                <a:spcPts val="600"/>
              </a:spcAft>
            </a:pPr>
            <a:r>
              <a:rPr lang="en-US" sz="1400" b="1" i="0" u="none" strike="noStrike" baseline="0" dirty="0">
                <a:solidFill>
                  <a:srgbClr val="000000"/>
                </a:solidFill>
                <a:cs typeface="Arial" panose="020B0604020202020204" pitchFamily="34" charset="0"/>
              </a:rPr>
              <a:t>Activity Definition — </a:t>
            </a:r>
            <a:r>
              <a:rPr lang="en-US" sz="1400" b="0" i="0" u="none" strike="noStrike" baseline="0" dirty="0">
                <a:solidFill>
                  <a:srgbClr val="000000"/>
                </a:solidFill>
                <a:cs typeface="Arial" panose="020B0604020202020204" pitchFamily="34" charset="0"/>
              </a:rPr>
              <a:t>The condition in which things are happening or being done; a thing that a person or group does or has done. </a:t>
            </a:r>
          </a:p>
          <a:p>
            <a:pPr>
              <a:spcAft>
                <a:spcPts val="600"/>
              </a:spcAft>
            </a:pPr>
            <a:r>
              <a:rPr lang="en-US" sz="1400" b="1" i="0" u="none" strike="noStrike" baseline="0" dirty="0">
                <a:solidFill>
                  <a:srgbClr val="000000"/>
                </a:solidFill>
                <a:cs typeface="Arial" panose="020B0604020202020204" pitchFamily="34" charset="0"/>
              </a:rPr>
              <a:t>Process Definition — </a:t>
            </a:r>
            <a:r>
              <a:rPr lang="en-US" sz="1400" b="0" i="0" u="none" strike="noStrike" baseline="0" dirty="0">
                <a:solidFill>
                  <a:srgbClr val="000000"/>
                </a:solidFill>
                <a:cs typeface="Arial" panose="020B0604020202020204" pitchFamily="34" charset="0"/>
              </a:rPr>
              <a:t>A series of actions or steps taken in order to achieve a particular end and/or achieve a desired managed outcome. </a:t>
            </a:r>
          </a:p>
          <a:p>
            <a:pPr>
              <a:spcAft>
                <a:spcPts val="600"/>
              </a:spcAft>
            </a:pPr>
            <a:r>
              <a:rPr lang="en-US" sz="1400" b="1" i="0" u="none" strike="noStrike" baseline="0" dirty="0">
                <a:solidFill>
                  <a:srgbClr val="000000"/>
                </a:solidFill>
                <a:cs typeface="Arial" panose="020B0604020202020204" pitchFamily="34" charset="0"/>
              </a:rPr>
              <a:t>Step/Task Definition — </a:t>
            </a:r>
            <a:r>
              <a:rPr lang="en-US" sz="1400" b="0" i="0" u="none" strike="noStrike" baseline="0" dirty="0">
                <a:solidFill>
                  <a:srgbClr val="000000"/>
                </a:solidFill>
                <a:cs typeface="Arial" panose="020B0604020202020204" pitchFamily="34" charset="0"/>
              </a:rPr>
              <a:t>A piece of work to be done or undertaken. </a:t>
            </a:r>
          </a:p>
          <a:p>
            <a:pPr>
              <a:spcAft>
                <a:spcPts val="600"/>
              </a:spcAft>
            </a:pPr>
            <a:r>
              <a:rPr lang="en-US" sz="1400" b="1" i="0" u="none" strike="noStrike" baseline="0" dirty="0">
                <a:solidFill>
                  <a:srgbClr val="000000"/>
                </a:solidFill>
                <a:cs typeface="Arial" panose="020B0604020202020204" pitchFamily="34" charset="0"/>
              </a:rPr>
              <a:t>Decision Definition — </a:t>
            </a:r>
            <a:r>
              <a:rPr lang="en-US" sz="1400" b="0" i="0" u="none" strike="noStrike" baseline="0" dirty="0">
                <a:solidFill>
                  <a:srgbClr val="000000"/>
                </a:solidFill>
                <a:cs typeface="Arial" panose="020B0604020202020204" pitchFamily="34" charset="0"/>
              </a:rPr>
              <a:t>A conclusion or resolution reached after consideration. </a:t>
            </a:r>
          </a:p>
          <a:p>
            <a:pPr>
              <a:spcAft>
                <a:spcPts val="600"/>
              </a:spcAft>
            </a:pPr>
            <a:r>
              <a:rPr lang="en-US" sz="1400" b="1" i="0" u="none" strike="noStrike" baseline="0" dirty="0">
                <a:solidFill>
                  <a:srgbClr val="000000"/>
                </a:solidFill>
                <a:cs typeface="Arial" panose="020B0604020202020204" pitchFamily="34" charset="0"/>
              </a:rPr>
              <a:t>Input Definition — </a:t>
            </a:r>
            <a:r>
              <a:rPr lang="en-US" sz="1400" b="0" i="0" u="none" strike="noStrike" baseline="0" dirty="0">
                <a:solidFill>
                  <a:srgbClr val="000000"/>
                </a:solidFill>
                <a:cs typeface="Arial" panose="020B0604020202020204" pitchFamily="34" charset="0"/>
              </a:rPr>
              <a:t>The data, material, object(s), or part(s) used in/or that are transformed by the function into output. e.g., document, information, material, object, part, etc. </a:t>
            </a:r>
          </a:p>
          <a:p>
            <a:pPr>
              <a:spcAft>
                <a:spcPts val="600"/>
              </a:spcAft>
            </a:pPr>
            <a:r>
              <a:rPr lang="en-US" sz="1400" b="1" i="0" u="none" strike="noStrike" baseline="0" dirty="0">
                <a:solidFill>
                  <a:srgbClr val="000000"/>
                </a:solidFill>
                <a:cs typeface="Arial" panose="020B0604020202020204" pitchFamily="34" charset="0"/>
              </a:rPr>
              <a:t>Output Definition — </a:t>
            </a:r>
            <a:r>
              <a:rPr lang="en-US" sz="1400" b="0" i="0" u="none" strike="noStrike" baseline="0" dirty="0">
                <a:solidFill>
                  <a:srgbClr val="000000"/>
                </a:solidFill>
                <a:cs typeface="Arial" panose="020B0604020202020204" pitchFamily="34" charset="0"/>
              </a:rPr>
              <a:t>The data, material, object(s), or part(s) produced by the function. e.g., document, information, material, object, part, etc. </a:t>
            </a:r>
          </a:p>
          <a:p>
            <a:pPr>
              <a:spcAft>
                <a:spcPts val="600"/>
              </a:spcAft>
            </a:pPr>
            <a:r>
              <a:rPr lang="en-US" sz="1400" b="1" i="0" u="none" strike="noStrike" baseline="0" dirty="0">
                <a:solidFill>
                  <a:srgbClr val="000000"/>
                </a:solidFill>
                <a:cs typeface="Arial" panose="020B0604020202020204" pitchFamily="34" charset="0"/>
              </a:rPr>
              <a:t>Control(s) Definition — </a:t>
            </a:r>
            <a:r>
              <a:rPr lang="en-US" sz="1400" b="0" i="0" u="none" strike="noStrike" baseline="0" dirty="0">
                <a:solidFill>
                  <a:srgbClr val="000000"/>
                </a:solidFill>
                <a:cs typeface="Arial" panose="020B0604020202020204" pitchFamily="34" charset="0"/>
              </a:rPr>
              <a:t>Conditions required to produce the correct output. </a:t>
            </a:r>
          </a:p>
          <a:p>
            <a:pPr>
              <a:spcAft>
                <a:spcPts val="600"/>
              </a:spcAft>
            </a:pPr>
            <a:r>
              <a:rPr lang="en-US" sz="1400" b="1" i="0" u="none" strike="noStrike" baseline="0" dirty="0">
                <a:solidFill>
                  <a:srgbClr val="000000"/>
                </a:solidFill>
                <a:cs typeface="Arial" panose="020B0604020202020204" pitchFamily="34" charset="0"/>
              </a:rPr>
              <a:t>Resource(s) Definition — </a:t>
            </a:r>
            <a:r>
              <a:rPr lang="en-US" sz="1400" b="0" i="0" u="none" strike="noStrike" baseline="0" dirty="0">
                <a:solidFill>
                  <a:srgbClr val="000000"/>
                </a:solidFill>
                <a:cs typeface="Arial" panose="020B0604020202020204" pitchFamily="34" charset="0"/>
              </a:rPr>
              <a:t>The means used to perform a function. </a:t>
            </a:r>
          </a:p>
          <a:p>
            <a:pPr>
              <a:spcAft>
                <a:spcPts val="600"/>
              </a:spcAft>
            </a:pPr>
            <a:r>
              <a:rPr lang="en-US" sz="1400" b="1" i="0" u="none" strike="noStrike" baseline="0" dirty="0">
                <a:solidFill>
                  <a:srgbClr val="000000"/>
                </a:solidFill>
                <a:cs typeface="Arial" panose="020B0604020202020204" pitchFamily="34" charset="0"/>
              </a:rPr>
              <a:t>Flow Definition — </a:t>
            </a:r>
            <a:r>
              <a:rPr lang="en-US" sz="1400" b="0" i="0" u="none" strike="noStrike" baseline="0" dirty="0">
                <a:solidFill>
                  <a:srgbClr val="000000"/>
                </a:solidFill>
                <a:cs typeface="Arial" panose="020B0604020202020204" pitchFamily="34" charset="0"/>
              </a:rPr>
              <a:t>To move along, as in a current, stream, a thread, etc. </a:t>
            </a:r>
            <a:endParaRPr lang="en-US" sz="1400" dirty="0">
              <a:cs typeface="Arial" panose="020B0604020202020204" pitchFamily="34" charset="0"/>
            </a:endParaRPr>
          </a:p>
        </p:txBody>
      </p:sp>
      <p:pic>
        <p:nvPicPr>
          <p:cNvPr id="6" name="Picture 5">
            <a:extLst>
              <a:ext uri="{FF2B5EF4-FFF2-40B4-BE49-F238E27FC236}">
                <a16:creationId xmlns:a16="http://schemas.microsoft.com/office/drawing/2014/main" id="{8ADFAA3C-233A-1F8F-E717-CC08E0087569}"/>
              </a:ext>
            </a:extLst>
          </p:cNvPr>
          <p:cNvPicPr>
            <a:picLocks noChangeAspect="1"/>
          </p:cNvPicPr>
          <p:nvPr/>
        </p:nvPicPr>
        <p:blipFill>
          <a:blip r:embed="rId3"/>
          <a:stretch>
            <a:fillRect/>
          </a:stretch>
        </p:blipFill>
        <p:spPr>
          <a:xfrm>
            <a:off x="8998207" y="1189215"/>
            <a:ext cx="2733453" cy="3813259"/>
          </a:xfrm>
          <a:prstGeom prst="rect">
            <a:avLst/>
          </a:prstGeom>
        </p:spPr>
      </p:pic>
      <p:sp>
        <p:nvSpPr>
          <p:cNvPr id="8" name="TextBox 7">
            <a:extLst>
              <a:ext uri="{FF2B5EF4-FFF2-40B4-BE49-F238E27FC236}">
                <a16:creationId xmlns:a16="http://schemas.microsoft.com/office/drawing/2014/main" id="{4DE38689-DD3F-EEA4-CB3C-8A65773277AF}"/>
              </a:ext>
            </a:extLst>
          </p:cNvPr>
          <p:cNvSpPr txBox="1"/>
          <p:nvPr/>
        </p:nvSpPr>
        <p:spPr>
          <a:xfrm>
            <a:off x="7956545" y="4201700"/>
            <a:ext cx="2083323" cy="1754326"/>
          </a:xfrm>
          <a:prstGeom prst="rect">
            <a:avLst/>
          </a:prstGeom>
          <a:noFill/>
        </p:spPr>
        <p:txBody>
          <a:bodyPr wrap="square">
            <a:spAutoFit/>
          </a:bodyPr>
          <a:lstStyle/>
          <a:p>
            <a:r>
              <a:rPr lang="en-US" sz="1800" b="0" i="0" u="none" strike="noStrike" baseline="0" dirty="0">
                <a:solidFill>
                  <a:srgbClr val="FF2500"/>
                </a:solidFill>
                <a:latin typeface="AAAAAD+Helvetica"/>
              </a:rPr>
              <a:t>All of these items/constituent  components are products whose configurations need to be managed. </a:t>
            </a:r>
            <a:endParaRPr lang="en-US" dirty="0"/>
          </a:p>
        </p:txBody>
      </p:sp>
    </p:spTree>
    <p:extLst>
      <p:ext uri="{BB962C8B-B14F-4D97-AF65-F5344CB8AC3E}">
        <p14:creationId xmlns:p14="http://schemas.microsoft.com/office/powerpoint/2010/main" val="2706832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5D129E-8031-0277-F8C2-ADE225AD77B4}"/>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CM Planning and Management (CMP</a:t>
            </a:r>
            <a:r>
              <a:rPr lang="en-US" dirty="0">
                <a:solidFill>
                  <a:srgbClr val="FF0000"/>
                </a:solidFill>
              </a:rPr>
              <a:t>M</a:t>
            </a:r>
            <a:r>
              <a:rPr lang="en-US" dirty="0"/>
              <a:t>)</a:t>
            </a:r>
          </a:p>
        </p:txBody>
      </p:sp>
      <p:sp>
        <p:nvSpPr>
          <p:cNvPr id="6" name="Content Placeholder 2">
            <a:extLst>
              <a:ext uri="{FF2B5EF4-FFF2-40B4-BE49-F238E27FC236}">
                <a16:creationId xmlns:a16="http://schemas.microsoft.com/office/drawing/2014/main" id="{DB090DBC-7AC1-89BB-0B34-DBE4A924342B}"/>
              </a:ext>
            </a:extLst>
          </p:cNvPr>
          <p:cNvSpPr txBox="1">
            <a:spLocks/>
          </p:cNvSpPr>
          <p:nvPr/>
        </p:nvSpPr>
        <p:spPr>
          <a:xfrm>
            <a:off x="4966607" y="1866006"/>
            <a:ext cx="6900746"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300"/>
              </a:spcBef>
            </a:pPr>
            <a:r>
              <a:rPr lang="en-US" sz="1400" dirty="0"/>
              <a:t>Identifying Context and Environment</a:t>
            </a:r>
          </a:p>
          <a:p>
            <a:pPr marL="285750" indent="-285750">
              <a:lnSpc>
                <a:spcPct val="100000"/>
              </a:lnSpc>
              <a:spcBef>
                <a:spcPts val="300"/>
              </a:spcBef>
            </a:pPr>
            <a:r>
              <a:rPr lang="en-US" sz="1400" dirty="0"/>
              <a:t>Documenting the Outcome of CM Planning, the CM Plan</a:t>
            </a:r>
          </a:p>
          <a:p>
            <a:pPr marL="285750" indent="-285750">
              <a:lnSpc>
                <a:spcPct val="100000"/>
              </a:lnSpc>
              <a:spcBef>
                <a:spcPts val="300"/>
              </a:spcBef>
            </a:pPr>
            <a:r>
              <a:rPr lang="en-US" sz="1400" dirty="0"/>
              <a:t>Applying Adequate Resources and Assigning Organizational Responsibilities</a:t>
            </a:r>
          </a:p>
          <a:p>
            <a:pPr marL="285750" indent="-285750">
              <a:lnSpc>
                <a:spcPct val="100000"/>
              </a:lnSpc>
              <a:spcBef>
                <a:spcPts val="300"/>
              </a:spcBef>
            </a:pPr>
            <a:r>
              <a:rPr lang="en-US" sz="1400" dirty="0"/>
              <a:t>Establishment of Status, Performance and Integrity Measurements</a:t>
            </a:r>
          </a:p>
          <a:p>
            <a:pPr marL="285750" indent="-285750">
              <a:lnSpc>
                <a:spcPct val="100000"/>
              </a:lnSpc>
              <a:spcBef>
                <a:spcPts val="300"/>
              </a:spcBef>
            </a:pPr>
            <a:r>
              <a:rPr lang="en-US" sz="1400" dirty="0"/>
              <a:t>Establishing, Implementing, and Maintaining Procedures</a:t>
            </a:r>
          </a:p>
          <a:p>
            <a:pPr marL="285750" indent="-285750">
              <a:lnSpc>
                <a:spcPct val="100000"/>
              </a:lnSpc>
              <a:spcBef>
                <a:spcPts val="300"/>
              </a:spcBef>
            </a:pPr>
            <a:r>
              <a:rPr lang="en-US" sz="1400" dirty="0"/>
              <a:t>CM Training</a:t>
            </a:r>
          </a:p>
          <a:p>
            <a:pPr marL="285750" indent="-285750">
              <a:lnSpc>
                <a:spcPct val="100000"/>
              </a:lnSpc>
              <a:spcBef>
                <a:spcPts val="300"/>
              </a:spcBef>
            </a:pPr>
            <a:r>
              <a:rPr lang="en-US" sz="1400" dirty="0"/>
              <a:t>Configuration Identification, Change Management, Configuration Status Accounting, Verification &amp; Audit</a:t>
            </a:r>
          </a:p>
          <a:p>
            <a:pPr marL="285750" indent="-285750">
              <a:lnSpc>
                <a:spcPct val="100000"/>
              </a:lnSpc>
              <a:spcBef>
                <a:spcPts val="300"/>
              </a:spcBef>
            </a:pPr>
            <a:r>
              <a:rPr lang="en-US" sz="1400" dirty="0"/>
              <a:t>Interface Management</a:t>
            </a:r>
          </a:p>
          <a:p>
            <a:pPr marL="285750" indent="-285750">
              <a:lnSpc>
                <a:spcPct val="100000"/>
              </a:lnSpc>
              <a:spcBef>
                <a:spcPts val="300"/>
              </a:spcBef>
            </a:pPr>
            <a:r>
              <a:rPr lang="en-US" sz="1400" dirty="0"/>
              <a:t>Assessing Compliance and Effectiveness</a:t>
            </a:r>
          </a:p>
          <a:p>
            <a:pPr marL="285750" indent="-285750">
              <a:lnSpc>
                <a:spcPct val="100000"/>
              </a:lnSpc>
              <a:spcBef>
                <a:spcPts val="300"/>
              </a:spcBef>
            </a:pPr>
            <a:r>
              <a:rPr lang="en-US" sz="1400" dirty="0"/>
              <a:t>Supplier CM</a:t>
            </a:r>
          </a:p>
          <a:p>
            <a:pPr marL="285750" indent="-285750">
              <a:lnSpc>
                <a:spcPct val="100000"/>
              </a:lnSpc>
              <a:spcBef>
                <a:spcPts val="300"/>
              </a:spcBef>
            </a:pPr>
            <a:r>
              <a:rPr lang="en-US" sz="1400" dirty="0"/>
              <a:t>Contract/PO Requirements</a:t>
            </a:r>
          </a:p>
          <a:p>
            <a:pPr marL="285750" indent="-285750">
              <a:lnSpc>
                <a:spcPct val="100000"/>
              </a:lnSpc>
              <a:spcBef>
                <a:spcPts val="300"/>
              </a:spcBef>
            </a:pPr>
            <a:r>
              <a:rPr lang="en-US" sz="1400" dirty="0"/>
              <a:t>Product Configuration Information Processes</a:t>
            </a:r>
          </a:p>
          <a:p>
            <a:pPr marL="285750" indent="-285750">
              <a:lnSpc>
                <a:spcPct val="100000"/>
              </a:lnSpc>
              <a:spcBef>
                <a:spcPts val="300"/>
              </a:spcBef>
            </a:pPr>
            <a:r>
              <a:rPr lang="en-US" sz="1400" dirty="0"/>
              <a:t>Data Collection and Information Processing</a:t>
            </a:r>
          </a:p>
          <a:p>
            <a:pPr marL="742950" lvl="1" indent="-285750">
              <a:lnSpc>
                <a:spcPct val="100000"/>
              </a:lnSpc>
              <a:spcBef>
                <a:spcPts val="300"/>
              </a:spcBef>
            </a:pPr>
            <a:r>
              <a:rPr lang="en-US" sz="1000" dirty="0"/>
              <a:t>Information Status Control</a:t>
            </a:r>
          </a:p>
          <a:p>
            <a:pPr marL="742950" lvl="1" indent="-285750">
              <a:lnSpc>
                <a:spcPct val="100000"/>
              </a:lnSpc>
              <a:spcBef>
                <a:spcPts val="300"/>
              </a:spcBef>
            </a:pPr>
            <a:r>
              <a:rPr lang="en-US" sz="1000" dirty="0"/>
              <a:t>Enabling Technology &amp; Information Interoperability and Exchange</a:t>
            </a:r>
          </a:p>
          <a:p>
            <a:pPr marL="742950" lvl="1" indent="-285750">
              <a:lnSpc>
                <a:spcPct val="100000"/>
              </a:lnSpc>
              <a:spcBef>
                <a:spcPts val="300"/>
              </a:spcBef>
            </a:pPr>
            <a:r>
              <a:rPr lang="en-US" sz="1000" dirty="0"/>
              <a:t>Information Security and Preservation</a:t>
            </a:r>
          </a:p>
          <a:p>
            <a:pPr marL="742950" lvl="1" indent="-285750">
              <a:lnSpc>
                <a:spcPct val="100000"/>
              </a:lnSpc>
              <a:spcBef>
                <a:spcPts val="300"/>
              </a:spcBef>
            </a:pPr>
            <a:r>
              <a:rPr lang="en-US" sz="1000" dirty="0"/>
              <a:t>Configuration management phasing and milestones</a:t>
            </a:r>
          </a:p>
        </p:txBody>
      </p:sp>
      <p:sp>
        <p:nvSpPr>
          <p:cNvPr id="7" name="Slide Number Placeholder 3">
            <a:extLst>
              <a:ext uri="{FF2B5EF4-FFF2-40B4-BE49-F238E27FC236}">
                <a16:creationId xmlns:a16="http://schemas.microsoft.com/office/drawing/2014/main" id="{51E6AAC2-D816-10C7-36DF-39E4E9ACE5A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48</a:t>
            </a:fld>
            <a:endParaRPr lang="en-US" dirty="0"/>
          </a:p>
        </p:txBody>
      </p:sp>
      <p:pic>
        <p:nvPicPr>
          <p:cNvPr id="8" name="Picture 7" descr="A cork board with notes on it&#10;&#10;Description automatically generated">
            <a:extLst>
              <a:ext uri="{FF2B5EF4-FFF2-40B4-BE49-F238E27FC236}">
                <a16:creationId xmlns:a16="http://schemas.microsoft.com/office/drawing/2014/main" id="{FFD37887-89A5-09D7-31B6-A58781BBE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0700"/>
            <a:ext cx="3687337" cy="3687337"/>
          </a:xfrm>
          <a:prstGeom prst="rect">
            <a:avLst/>
          </a:prstGeom>
        </p:spPr>
      </p:pic>
      <p:sp>
        <p:nvSpPr>
          <p:cNvPr id="3" name="TextBox 2">
            <a:extLst>
              <a:ext uri="{FF2B5EF4-FFF2-40B4-BE49-F238E27FC236}">
                <a16:creationId xmlns:a16="http://schemas.microsoft.com/office/drawing/2014/main" id="{86B3E358-3D14-7B97-DC54-CA20F3F754F4}"/>
              </a:ext>
            </a:extLst>
          </p:cNvPr>
          <p:cNvSpPr txBox="1"/>
          <p:nvPr/>
        </p:nvSpPr>
        <p:spPr>
          <a:xfrm>
            <a:off x="935915" y="916502"/>
            <a:ext cx="9660442" cy="954107"/>
          </a:xfrm>
          <a:prstGeom prst="rect">
            <a:avLst/>
          </a:prstGeom>
          <a:noFill/>
        </p:spPr>
        <p:txBody>
          <a:bodyPr wrap="square">
            <a:spAutoFit/>
          </a:bodyPr>
          <a:lstStyle/>
          <a:p>
            <a:r>
              <a:rPr lang="en-US" sz="2800" b="1" i="0" u="none" strike="noStrike" baseline="0" dirty="0">
                <a:solidFill>
                  <a:srgbClr val="000000"/>
                </a:solidFill>
                <a:cs typeface="Arial" panose="020B0604020202020204" pitchFamily="34" charset="0"/>
              </a:rPr>
              <a:t>Example of what needs to be planned for and manage, as well as codified in a CM Plan or CM Operating Standard </a:t>
            </a:r>
            <a:endParaRPr lang="en-US" sz="2800" dirty="0">
              <a:cs typeface="Arial" panose="020B0604020202020204" pitchFamily="34" charset="0"/>
            </a:endParaRPr>
          </a:p>
        </p:txBody>
      </p:sp>
    </p:spTree>
    <p:extLst>
      <p:ext uri="{BB962C8B-B14F-4D97-AF65-F5344CB8AC3E}">
        <p14:creationId xmlns:p14="http://schemas.microsoft.com/office/powerpoint/2010/main" val="1352859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5D129E-8031-0277-F8C2-ADE225AD77B4}"/>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CM Planning and Management (CMP</a:t>
            </a:r>
            <a:r>
              <a:rPr lang="en-US" dirty="0">
                <a:solidFill>
                  <a:srgbClr val="FF0000"/>
                </a:solidFill>
              </a:rPr>
              <a:t>M</a:t>
            </a:r>
            <a:r>
              <a:rPr lang="en-US" dirty="0"/>
              <a:t>)</a:t>
            </a:r>
          </a:p>
        </p:txBody>
      </p:sp>
      <p:sp>
        <p:nvSpPr>
          <p:cNvPr id="6" name="Content Placeholder 2">
            <a:extLst>
              <a:ext uri="{FF2B5EF4-FFF2-40B4-BE49-F238E27FC236}">
                <a16:creationId xmlns:a16="http://schemas.microsoft.com/office/drawing/2014/main" id="{DB090DBC-7AC1-89BB-0B34-DBE4A924342B}"/>
              </a:ext>
            </a:extLst>
          </p:cNvPr>
          <p:cNvSpPr txBox="1">
            <a:spLocks/>
          </p:cNvSpPr>
          <p:nvPr/>
        </p:nvSpPr>
        <p:spPr>
          <a:xfrm>
            <a:off x="4525537" y="1790700"/>
            <a:ext cx="6900746"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dirty="0"/>
              <a:t>We start our planning for CM Planning by:</a:t>
            </a:r>
          </a:p>
          <a:p>
            <a:pPr marL="285750" indent="-285750">
              <a:spcBef>
                <a:spcPts val="600"/>
              </a:spcBef>
            </a:pPr>
            <a:r>
              <a:rPr lang="en-US" dirty="0"/>
              <a:t>Define CM Scope and Objectives:</a:t>
            </a:r>
          </a:p>
          <a:p>
            <a:pPr marL="285750" indent="-285750">
              <a:spcBef>
                <a:spcPts val="600"/>
              </a:spcBef>
            </a:pPr>
            <a:r>
              <a:rPr lang="en-US" dirty="0"/>
              <a:t>Establish CM Processes and Procedures:</a:t>
            </a:r>
          </a:p>
          <a:p>
            <a:pPr marL="285750" indent="-285750">
              <a:spcBef>
                <a:spcPts val="600"/>
              </a:spcBef>
            </a:pPr>
            <a:r>
              <a:rPr lang="en-US" dirty="0"/>
              <a:t>Identify Roles and Responsibilities:</a:t>
            </a:r>
          </a:p>
          <a:p>
            <a:pPr marL="285750" indent="-285750">
              <a:spcBef>
                <a:spcPts val="600"/>
              </a:spcBef>
            </a:pPr>
            <a:r>
              <a:rPr lang="en-US" dirty="0"/>
              <a:t>Select CM Tools and Technologies:</a:t>
            </a:r>
          </a:p>
          <a:p>
            <a:pPr marL="285750" indent="-285750">
              <a:spcBef>
                <a:spcPts val="600"/>
              </a:spcBef>
            </a:pPr>
            <a:r>
              <a:rPr lang="en-US" dirty="0"/>
              <a:t>Develop a CM Plan:</a:t>
            </a:r>
          </a:p>
          <a:p>
            <a:pPr marL="285750" indent="-285750">
              <a:spcBef>
                <a:spcPts val="600"/>
              </a:spcBef>
            </a:pPr>
            <a:r>
              <a:rPr lang="en-US" dirty="0"/>
              <a:t>Develop a CM Schedule:</a:t>
            </a:r>
          </a:p>
          <a:p>
            <a:pPr marL="285750" indent="-285750">
              <a:spcBef>
                <a:spcPts val="600"/>
              </a:spcBef>
            </a:pPr>
            <a:r>
              <a:rPr lang="en-US" dirty="0"/>
              <a:t>Establish Communication and Reporting Mechanisms:</a:t>
            </a:r>
          </a:p>
          <a:p>
            <a:endParaRPr lang="en-US" dirty="0"/>
          </a:p>
        </p:txBody>
      </p:sp>
      <p:sp>
        <p:nvSpPr>
          <p:cNvPr id="7" name="Slide Number Placeholder 3">
            <a:extLst>
              <a:ext uri="{FF2B5EF4-FFF2-40B4-BE49-F238E27FC236}">
                <a16:creationId xmlns:a16="http://schemas.microsoft.com/office/drawing/2014/main" id="{51E6AAC2-D816-10C7-36DF-39E4E9ACE5A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49</a:t>
            </a:fld>
            <a:endParaRPr lang="en-US" dirty="0"/>
          </a:p>
        </p:txBody>
      </p:sp>
      <p:pic>
        <p:nvPicPr>
          <p:cNvPr id="8" name="Picture 7" descr="A cork board with notes on it&#10;&#10;Description automatically generated">
            <a:extLst>
              <a:ext uri="{FF2B5EF4-FFF2-40B4-BE49-F238E27FC236}">
                <a16:creationId xmlns:a16="http://schemas.microsoft.com/office/drawing/2014/main" id="{FFD37887-89A5-09D7-31B6-A58781BBE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0700"/>
            <a:ext cx="3687337" cy="3687337"/>
          </a:xfrm>
          <a:prstGeom prst="rect">
            <a:avLst/>
          </a:prstGeom>
        </p:spPr>
      </p:pic>
    </p:spTree>
    <p:extLst>
      <p:ext uri="{BB962C8B-B14F-4D97-AF65-F5344CB8AC3E}">
        <p14:creationId xmlns:p14="http://schemas.microsoft.com/office/powerpoint/2010/main" val="247962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BFA3-B00B-E45C-3DD4-377901DFE459}"/>
              </a:ext>
            </a:extLst>
          </p:cNvPr>
          <p:cNvSpPr txBox="1">
            <a:spLocks/>
          </p:cNvSpPr>
          <p:nvPr/>
        </p:nvSpPr>
        <p:spPr>
          <a:xfrm>
            <a:off x="497890" y="26511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Copyright Information</a:t>
            </a:r>
          </a:p>
        </p:txBody>
      </p:sp>
      <p:sp>
        <p:nvSpPr>
          <p:cNvPr id="3" name="Content Placeholder 2">
            <a:extLst>
              <a:ext uri="{FF2B5EF4-FFF2-40B4-BE49-F238E27FC236}">
                <a16:creationId xmlns:a16="http://schemas.microsoft.com/office/drawing/2014/main" id="{5A83FC9C-0769-E203-16F4-6163990ECE40}"/>
              </a:ext>
            </a:extLst>
          </p:cNvPr>
          <p:cNvSpPr txBox="1">
            <a:spLocks/>
          </p:cNvSpPr>
          <p:nvPr/>
        </p:nvSpPr>
        <p:spPr>
          <a:xfrm>
            <a:off x="4547572" y="1590675"/>
            <a:ext cx="5453678" cy="25227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 I-infusion, Inc. copyrights this training course material may not be copied, transferred, sold, posted on any Internet or intranet, or used to teach classes by anyone else. </a:t>
            </a:r>
          </a:p>
          <a:p>
            <a:pPr marL="285750" indent="-285750">
              <a:spcBef>
                <a:spcPts val="600"/>
              </a:spcBef>
            </a:pPr>
            <a:r>
              <a:rPr lang="en-US" dirty="0"/>
              <a:t>Photographs were purchased for use in this course from Adobe Stock Photo and are subject to copyright and may not be copied, transferred, sold, or used in any fashion outside this text.</a:t>
            </a:r>
          </a:p>
        </p:txBody>
      </p:sp>
      <p:sp>
        <p:nvSpPr>
          <p:cNvPr id="4" name="Slide Number Placeholder 8">
            <a:extLst>
              <a:ext uri="{FF2B5EF4-FFF2-40B4-BE49-F238E27FC236}">
                <a16:creationId xmlns:a16="http://schemas.microsoft.com/office/drawing/2014/main" id="{75F83145-0C17-8E96-EA6D-F2963EF763F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5</a:t>
            </a:fld>
            <a:endParaRPr lang="en-US" dirty="0"/>
          </a:p>
        </p:txBody>
      </p:sp>
      <p:pic>
        <p:nvPicPr>
          <p:cNvPr id="5" name="Picture 4" descr="A close-up of a leather book&#10;&#10;Description automatically generated">
            <a:extLst>
              <a:ext uri="{FF2B5EF4-FFF2-40B4-BE49-F238E27FC236}">
                <a16:creationId xmlns:a16="http://schemas.microsoft.com/office/drawing/2014/main" id="{F51FC8EC-4F57-ABC5-61DB-D3C4B06A6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20" y="1590675"/>
            <a:ext cx="3378994" cy="3378994"/>
          </a:xfrm>
          <a:prstGeom prst="rect">
            <a:avLst/>
          </a:prstGeom>
        </p:spPr>
      </p:pic>
    </p:spTree>
    <p:extLst>
      <p:ext uri="{BB962C8B-B14F-4D97-AF65-F5344CB8AC3E}">
        <p14:creationId xmlns:p14="http://schemas.microsoft.com/office/powerpoint/2010/main" val="3947361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90B3-D7A1-EA54-3042-0F35905D60C4}"/>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Configuration Identification (</a:t>
            </a:r>
            <a:r>
              <a:rPr lang="en-US" dirty="0" err="1"/>
              <a:t>CI</a:t>
            </a:r>
            <a:r>
              <a:rPr lang="en-US" dirty="0" err="1">
                <a:solidFill>
                  <a:srgbClr val="FF0000"/>
                </a:solidFill>
              </a:rPr>
              <a:t>d</a:t>
            </a:r>
            <a:r>
              <a:rPr lang="en-US" dirty="0"/>
              <a:t>)</a:t>
            </a:r>
            <a:br>
              <a:rPr lang="en-US" dirty="0"/>
            </a:br>
            <a:endParaRPr lang="en-US" dirty="0"/>
          </a:p>
        </p:txBody>
      </p:sp>
      <p:sp>
        <p:nvSpPr>
          <p:cNvPr id="3" name="Content Placeholder 2">
            <a:extLst>
              <a:ext uri="{FF2B5EF4-FFF2-40B4-BE49-F238E27FC236}">
                <a16:creationId xmlns:a16="http://schemas.microsoft.com/office/drawing/2014/main" id="{D391739C-13C8-BAA8-604C-C70EE6543FDE}"/>
              </a:ext>
            </a:extLst>
          </p:cNvPr>
          <p:cNvSpPr txBox="1">
            <a:spLocks/>
          </p:cNvSpPr>
          <p:nvPr/>
        </p:nvSpPr>
        <p:spPr>
          <a:xfrm>
            <a:off x="838200" y="860997"/>
            <a:ext cx="5257800" cy="21889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600"/>
              </a:spcBef>
            </a:pPr>
            <a:r>
              <a:rPr lang="en-US" sz="2400" dirty="0">
                <a:latin typeface="Arial" panose="020B0604020202020204" pitchFamily="34" charset="0"/>
                <a:cs typeface="Arial" panose="020B0604020202020204" pitchFamily="34" charset="0"/>
              </a:rPr>
              <a:t>Identifiers</a:t>
            </a:r>
          </a:p>
          <a:p>
            <a:pPr marL="285750" indent="-285750">
              <a:lnSpc>
                <a:spcPct val="120000"/>
              </a:lnSpc>
              <a:spcBef>
                <a:spcPts val="600"/>
              </a:spcBef>
            </a:pPr>
            <a:r>
              <a:rPr lang="en-US" sz="2400" dirty="0">
                <a:latin typeface="Arial" panose="020B0604020202020204" pitchFamily="34" charset="0"/>
                <a:cs typeface="Arial" panose="020B0604020202020204" pitchFamily="34" charset="0"/>
              </a:rPr>
              <a:t>Structure</a:t>
            </a:r>
          </a:p>
          <a:p>
            <a:pPr marL="285750" indent="-285750">
              <a:lnSpc>
                <a:spcPct val="120000"/>
              </a:lnSpc>
              <a:spcBef>
                <a:spcPts val="600"/>
              </a:spcBef>
            </a:pPr>
            <a:r>
              <a:rPr lang="en-US" sz="2400" dirty="0">
                <a:latin typeface="Arial" panose="020B0604020202020204" pitchFamily="34" charset="0"/>
                <a:cs typeface="Arial" panose="020B0604020202020204" pitchFamily="34" charset="0"/>
              </a:rPr>
              <a:t>Validation &amp; Release</a:t>
            </a:r>
          </a:p>
          <a:p>
            <a:pPr marL="285750" indent="-285750">
              <a:lnSpc>
                <a:spcPct val="120000"/>
              </a:lnSpc>
              <a:spcBef>
                <a:spcPts val="600"/>
              </a:spcBef>
            </a:pPr>
            <a:r>
              <a:rPr lang="en-US" sz="2400" dirty="0">
                <a:latin typeface="Arial" panose="020B0604020202020204" pitchFamily="34" charset="0"/>
                <a:cs typeface="Arial" panose="020B0604020202020204" pitchFamily="34" charset="0"/>
              </a:rPr>
              <a:t>Baselines</a:t>
            </a:r>
          </a:p>
          <a:p>
            <a:pPr marL="285750" indent="-285750">
              <a:lnSpc>
                <a:spcPct val="120000"/>
              </a:lnSpc>
              <a:spcBef>
                <a:spcPts val="600"/>
              </a:spcBef>
            </a:pPr>
            <a:r>
              <a:rPr lang="en-US" sz="2400" dirty="0">
                <a:latin typeface="Arial" panose="020B0604020202020204" pitchFamily="34" charset="0"/>
                <a:cs typeface="Arial" panose="020B0604020202020204" pitchFamily="34" charset="0"/>
              </a:rPr>
              <a:t>Interface Management/Control</a:t>
            </a:r>
          </a:p>
          <a:p>
            <a:pPr marL="285750" indent="-285750">
              <a:lnSpc>
                <a:spcPct val="120000"/>
              </a:lnSpc>
              <a:spcBef>
                <a:spcPts val="600"/>
              </a:spcBef>
            </a:pPr>
            <a:r>
              <a:rPr lang="en-US" sz="2400" dirty="0">
                <a:latin typeface="Arial" panose="020B0604020202020204" pitchFamily="34" charset="0"/>
                <a:cs typeface="Arial" panose="020B0604020202020204" pitchFamily="34" charset="0"/>
              </a:rPr>
              <a:t>Configuration Item (CI)</a:t>
            </a:r>
          </a:p>
        </p:txBody>
      </p:sp>
      <p:sp>
        <p:nvSpPr>
          <p:cNvPr id="4" name="Slide Number Placeholder 3">
            <a:extLst>
              <a:ext uri="{FF2B5EF4-FFF2-40B4-BE49-F238E27FC236}">
                <a16:creationId xmlns:a16="http://schemas.microsoft.com/office/drawing/2014/main" id="{EAE9BD57-A70D-09BF-2E66-2626D6D2AFB0}"/>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50</a:t>
            </a:fld>
            <a:endParaRPr lang="en-US" dirty="0"/>
          </a:p>
        </p:txBody>
      </p:sp>
      <p:pic>
        <p:nvPicPr>
          <p:cNvPr id="5" name="Picture 4" descr="A close-up of a person's hand touching a circular screen&#10;&#10;Description automatically generated">
            <a:extLst>
              <a:ext uri="{FF2B5EF4-FFF2-40B4-BE49-F238E27FC236}">
                <a16:creationId xmlns:a16="http://schemas.microsoft.com/office/drawing/2014/main" id="{EB05D14D-F25A-B111-20E1-8C5EBFD35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92" y="1302622"/>
            <a:ext cx="6032810" cy="2513671"/>
          </a:xfrm>
          <a:prstGeom prst="rect">
            <a:avLst/>
          </a:prstGeom>
        </p:spPr>
      </p:pic>
      <p:sp>
        <p:nvSpPr>
          <p:cNvPr id="7" name="TextBox 6">
            <a:extLst>
              <a:ext uri="{FF2B5EF4-FFF2-40B4-BE49-F238E27FC236}">
                <a16:creationId xmlns:a16="http://schemas.microsoft.com/office/drawing/2014/main" id="{85581A01-799D-CC2E-5795-72FDCE300DA5}"/>
              </a:ext>
            </a:extLst>
          </p:cNvPr>
          <p:cNvSpPr txBox="1"/>
          <p:nvPr/>
        </p:nvSpPr>
        <p:spPr>
          <a:xfrm>
            <a:off x="838200" y="3969823"/>
            <a:ext cx="11290610" cy="2091791"/>
          </a:xfrm>
          <a:prstGeom prst="rect">
            <a:avLst/>
          </a:prstGeom>
          <a:noFill/>
        </p:spPr>
        <p:txBody>
          <a:bodyPr wrap="square">
            <a:sp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Failure to implement proper identification techniques puts the enterprise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and its relationships with suppliers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at risk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and may result in traceability and security issues, significant errors, additional costs, and schedule delays both in the production and sustainment that will follow the product throughout its lifecycle. </a:t>
            </a:r>
          </a:p>
          <a:p>
            <a:pPr marL="0" marR="0">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The time and money expended to restore proper identification of the product configuration is likely to far exceed that which would have been expended to manage the information correctly from the outset</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SAE EIA649C</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8542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2CE7-A04D-C33E-6B8C-0E06098E7FC2}"/>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Configuration Change Management (CCM)</a:t>
            </a:r>
          </a:p>
        </p:txBody>
      </p:sp>
      <p:sp>
        <p:nvSpPr>
          <p:cNvPr id="3" name="Content Placeholder 2">
            <a:extLst>
              <a:ext uri="{FF2B5EF4-FFF2-40B4-BE49-F238E27FC236}">
                <a16:creationId xmlns:a16="http://schemas.microsoft.com/office/drawing/2014/main" id="{356C1B36-1393-E245-C0CE-BB368D204068}"/>
              </a:ext>
            </a:extLst>
          </p:cNvPr>
          <p:cNvSpPr txBox="1">
            <a:spLocks/>
          </p:cNvSpPr>
          <p:nvPr/>
        </p:nvSpPr>
        <p:spPr>
          <a:xfrm>
            <a:off x="838200" y="1716372"/>
            <a:ext cx="10515600" cy="33417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fr-FR" sz="2800" b="1" kern="100" dirty="0">
                <a:effectLst/>
                <a:latin typeface="Calibri" panose="020F0502020204030204" pitchFamily="34" charset="0"/>
                <a:ea typeface="Calibri" panose="020F0502020204030204" pitchFamily="34" charset="0"/>
                <a:cs typeface="Times New Roman" panose="02020603050405020304" pitchFamily="18" charset="0"/>
              </a:rPr>
              <a:t>Effective Configuration Change Management process provides:</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Bef>
                <a:spcPts val="600"/>
              </a:spcBef>
            </a:pPr>
            <a:r>
              <a:rPr lang="en-US" dirty="0"/>
              <a:t>Systematic and Measurable Control</a:t>
            </a:r>
          </a:p>
          <a:p>
            <a:pPr marL="285750" indent="-285750">
              <a:spcBef>
                <a:spcPts val="600"/>
              </a:spcBef>
            </a:pPr>
            <a:r>
              <a:rPr lang="en-US" dirty="0"/>
              <a:t>Risk Mitigation</a:t>
            </a:r>
          </a:p>
          <a:p>
            <a:pPr marL="285750" indent="-285750">
              <a:spcBef>
                <a:spcPts val="600"/>
              </a:spcBef>
            </a:pPr>
            <a:r>
              <a:rPr lang="en-US" dirty="0"/>
              <a:t>Provenance, Traceability and Accountability</a:t>
            </a:r>
          </a:p>
          <a:p>
            <a:pPr marL="285750" indent="-285750">
              <a:spcBef>
                <a:spcPts val="600"/>
              </a:spcBef>
            </a:pPr>
            <a:r>
              <a:rPr lang="en-US" dirty="0"/>
              <a:t>Collaboration and Communications</a:t>
            </a:r>
          </a:p>
          <a:p>
            <a:pPr marL="285750" indent="-285750">
              <a:spcBef>
                <a:spcPts val="600"/>
              </a:spcBef>
            </a:pPr>
            <a:r>
              <a:rPr lang="en-US" dirty="0"/>
              <a:t>Version (Evolution) Control</a:t>
            </a:r>
          </a:p>
          <a:p>
            <a:pPr marL="285750" indent="-285750">
              <a:spcBef>
                <a:spcPts val="600"/>
              </a:spcBef>
            </a:pPr>
            <a:r>
              <a:rPr lang="en-US" dirty="0"/>
              <a:t>Continuous Improvement</a:t>
            </a:r>
          </a:p>
          <a:p>
            <a:pPr marL="285750" indent="-285750">
              <a:lnSpc>
                <a:spcPct val="120000"/>
              </a:lnSpc>
              <a:spcBef>
                <a:spcPts val="600"/>
              </a:spcBef>
            </a:pPr>
            <a:endParaRPr lang="en-US" dirty="0"/>
          </a:p>
        </p:txBody>
      </p:sp>
      <p:sp>
        <p:nvSpPr>
          <p:cNvPr id="4" name="Slide Number Placeholder 3">
            <a:extLst>
              <a:ext uri="{FF2B5EF4-FFF2-40B4-BE49-F238E27FC236}">
                <a16:creationId xmlns:a16="http://schemas.microsoft.com/office/drawing/2014/main" id="{0BA3FD8E-3425-4E3E-AEA8-54A1AD10BBA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51</a:t>
            </a:fld>
            <a:endParaRPr lang="en-US" dirty="0"/>
          </a:p>
        </p:txBody>
      </p:sp>
      <p:pic>
        <p:nvPicPr>
          <p:cNvPr id="6" name="Picture 5">
            <a:extLst>
              <a:ext uri="{FF2B5EF4-FFF2-40B4-BE49-F238E27FC236}">
                <a16:creationId xmlns:a16="http://schemas.microsoft.com/office/drawing/2014/main" id="{E20E4B7D-BDF1-3369-20AC-A420B60CFDB4}"/>
              </a:ext>
            </a:extLst>
          </p:cNvPr>
          <p:cNvPicPr>
            <a:picLocks noChangeAspect="1"/>
          </p:cNvPicPr>
          <p:nvPr/>
        </p:nvPicPr>
        <p:blipFill>
          <a:blip r:embed="rId3"/>
          <a:stretch>
            <a:fillRect/>
          </a:stretch>
        </p:blipFill>
        <p:spPr>
          <a:xfrm>
            <a:off x="8107680" y="2264341"/>
            <a:ext cx="3384232" cy="3341752"/>
          </a:xfrm>
          <a:prstGeom prst="rect">
            <a:avLst/>
          </a:prstGeom>
          <a:ln>
            <a:solidFill>
              <a:srgbClr val="002060"/>
            </a:solidFill>
          </a:ln>
        </p:spPr>
      </p:pic>
    </p:spTree>
    <p:extLst>
      <p:ext uri="{BB962C8B-B14F-4D97-AF65-F5344CB8AC3E}">
        <p14:creationId xmlns:p14="http://schemas.microsoft.com/office/powerpoint/2010/main" val="3513036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4710-19E4-278C-5E81-8B84204ACE69}"/>
              </a:ext>
            </a:extLst>
          </p:cNvPr>
          <p:cNvSpPr txBox="1">
            <a:spLocks/>
          </p:cNvSpPr>
          <p:nvPr/>
        </p:nvSpPr>
        <p:spPr>
          <a:xfrm>
            <a:off x="838200" y="351692"/>
            <a:ext cx="10515600" cy="1110396"/>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Configuration Status Accounting (CSA)</a:t>
            </a:r>
            <a:br>
              <a:rPr lang="en-US" dirty="0"/>
            </a:br>
            <a:endParaRPr lang="en-US" dirty="0"/>
          </a:p>
        </p:txBody>
      </p:sp>
      <p:sp>
        <p:nvSpPr>
          <p:cNvPr id="3" name="Content Placeholder 2">
            <a:extLst>
              <a:ext uri="{FF2B5EF4-FFF2-40B4-BE49-F238E27FC236}">
                <a16:creationId xmlns:a16="http://schemas.microsoft.com/office/drawing/2014/main" id="{C3B00F94-24A7-CFD9-CCBE-269CB9223D09}"/>
              </a:ext>
            </a:extLst>
          </p:cNvPr>
          <p:cNvSpPr txBox="1">
            <a:spLocks/>
          </p:cNvSpPr>
          <p:nvPr/>
        </p:nvSpPr>
        <p:spPr>
          <a:xfrm>
            <a:off x="292100" y="139275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The Configuration Status Accounting function results in:</a:t>
            </a:r>
          </a:p>
          <a:p>
            <a:pPr marL="285750" indent="-285750">
              <a:spcBef>
                <a:spcPts val="600"/>
              </a:spcBef>
            </a:pPr>
            <a:r>
              <a:rPr lang="en-US" dirty="0"/>
              <a:t>Accurate Record Keeping</a:t>
            </a:r>
          </a:p>
          <a:p>
            <a:pPr marL="285750" indent="-285750">
              <a:spcBef>
                <a:spcPts val="600"/>
              </a:spcBef>
            </a:pPr>
            <a:r>
              <a:rPr lang="en-US" dirty="0"/>
              <a:t>Traceability</a:t>
            </a:r>
          </a:p>
          <a:p>
            <a:pPr marL="285750" indent="-285750">
              <a:spcBef>
                <a:spcPts val="600"/>
              </a:spcBef>
            </a:pPr>
            <a:r>
              <a:rPr lang="en-US" dirty="0"/>
              <a:t>Reporting</a:t>
            </a:r>
          </a:p>
          <a:p>
            <a:pPr marL="285750" indent="-285750">
              <a:spcBef>
                <a:spcPts val="600"/>
              </a:spcBef>
            </a:pPr>
            <a:r>
              <a:rPr lang="en-US" dirty="0"/>
              <a:t>Decision Support</a:t>
            </a:r>
          </a:p>
          <a:p>
            <a:pPr marL="285750" indent="-285750">
              <a:spcBef>
                <a:spcPts val="600"/>
              </a:spcBef>
            </a:pPr>
            <a:r>
              <a:rPr lang="en-US" dirty="0"/>
              <a:t>Auditing and Compliance</a:t>
            </a:r>
          </a:p>
          <a:p>
            <a:pPr marL="285750" indent="-285750">
              <a:spcBef>
                <a:spcPts val="600"/>
              </a:spcBef>
            </a:pPr>
            <a:r>
              <a:rPr lang="en-US" dirty="0"/>
              <a:t>Communication and Collaboration</a:t>
            </a:r>
          </a:p>
          <a:p>
            <a:endParaRPr lang="en-US" dirty="0"/>
          </a:p>
        </p:txBody>
      </p:sp>
      <p:sp>
        <p:nvSpPr>
          <p:cNvPr id="4" name="Slide Number Placeholder 3">
            <a:extLst>
              <a:ext uri="{FF2B5EF4-FFF2-40B4-BE49-F238E27FC236}">
                <a16:creationId xmlns:a16="http://schemas.microsoft.com/office/drawing/2014/main" id="{D3AFE533-31EB-7C22-3C0E-4B5F05696EC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52</a:t>
            </a:fld>
            <a:endParaRPr lang="en-US" dirty="0"/>
          </a:p>
        </p:txBody>
      </p:sp>
      <p:pic>
        <p:nvPicPr>
          <p:cNvPr id="6" name="Picture 5">
            <a:extLst>
              <a:ext uri="{FF2B5EF4-FFF2-40B4-BE49-F238E27FC236}">
                <a16:creationId xmlns:a16="http://schemas.microsoft.com/office/drawing/2014/main" id="{218FB90E-9587-B88A-C632-8A00422DB614}"/>
              </a:ext>
            </a:extLst>
          </p:cNvPr>
          <p:cNvPicPr>
            <a:picLocks noChangeAspect="1"/>
          </p:cNvPicPr>
          <p:nvPr/>
        </p:nvPicPr>
        <p:blipFill>
          <a:blip r:embed="rId3"/>
          <a:stretch>
            <a:fillRect/>
          </a:stretch>
        </p:blipFill>
        <p:spPr>
          <a:xfrm>
            <a:off x="6995807" y="1814287"/>
            <a:ext cx="4810796" cy="3229426"/>
          </a:xfrm>
          <a:prstGeom prst="rect">
            <a:avLst/>
          </a:prstGeom>
        </p:spPr>
      </p:pic>
    </p:spTree>
    <p:extLst>
      <p:ext uri="{BB962C8B-B14F-4D97-AF65-F5344CB8AC3E}">
        <p14:creationId xmlns:p14="http://schemas.microsoft.com/office/powerpoint/2010/main" val="3772002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1B44-99C9-F705-CDE4-349D1881DA5C}"/>
              </a:ext>
            </a:extLst>
          </p:cNvPr>
          <p:cNvSpPr txBox="1">
            <a:spLocks/>
          </p:cNvSpPr>
          <p:nvPr/>
        </p:nvSpPr>
        <p:spPr>
          <a:xfrm>
            <a:off x="838200" y="351692"/>
            <a:ext cx="10515600" cy="1110396"/>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CM Verification &amp; Audit (CVA)</a:t>
            </a:r>
            <a:br>
              <a:rPr lang="en-US" dirty="0"/>
            </a:br>
            <a:br>
              <a:rPr lang="en-US" dirty="0"/>
            </a:br>
            <a:endParaRPr lang="en-US" dirty="0"/>
          </a:p>
        </p:txBody>
      </p:sp>
      <p:sp>
        <p:nvSpPr>
          <p:cNvPr id="3" name="Content Placeholder 2">
            <a:extLst>
              <a:ext uri="{FF2B5EF4-FFF2-40B4-BE49-F238E27FC236}">
                <a16:creationId xmlns:a16="http://schemas.microsoft.com/office/drawing/2014/main" id="{926F4C84-9F9F-A0F1-D609-B6B81EFD03F8}"/>
              </a:ext>
            </a:extLst>
          </p:cNvPr>
          <p:cNvSpPr txBox="1">
            <a:spLocks/>
          </p:cNvSpPr>
          <p:nvPr/>
        </p:nvSpPr>
        <p:spPr>
          <a:xfrm>
            <a:off x="838200" y="1790700"/>
            <a:ext cx="5948027"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CM Verification &amp; Audit activities provide demonstrable evidence for: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Bef>
                <a:spcPts val="600"/>
              </a:spcBef>
            </a:pPr>
            <a:r>
              <a:rPr lang="en-US" dirty="0"/>
              <a:t>Ensuring Compliance</a:t>
            </a:r>
          </a:p>
          <a:p>
            <a:pPr marL="285750" indent="-285750">
              <a:spcBef>
                <a:spcPts val="600"/>
              </a:spcBef>
            </a:pPr>
            <a:r>
              <a:rPr lang="en-US" dirty="0"/>
              <a:t>Detecting and Correcting Deviations </a:t>
            </a:r>
          </a:p>
          <a:p>
            <a:pPr marL="285750" indent="-285750">
              <a:spcBef>
                <a:spcPts val="600"/>
              </a:spcBef>
            </a:pPr>
            <a:r>
              <a:rPr lang="en-US" dirty="0"/>
              <a:t>Independent Assessment: Verification &amp; Audit </a:t>
            </a:r>
          </a:p>
          <a:p>
            <a:pPr marL="285750" indent="-285750">
              <a:spcBef>
                <a:spcPts val="600"/>
              </a:spcBef>
            </a:pPr>
            <a:r>
              <a:rPr lang="en-US" dirty="0"/>
              <a:t>Risk Mitigation</a:t>
            </a:r>
          </a:p>
          <a:p>
            <a:pPr marL="285750" indent="-285750">
              <a:spcBef>
                <a:spcPts val="600"/>
              </a:spcBef>
            </a:pPr>
            <a:r>
              <a:rPr lang="en-US" dirty="0"/>
              <a:t>Continuous Improvement</a:t>
            </a:r>
          </a:p>
          <a:p>
            <a:pPr marL="285750" indent="-285750">
              <a:spcBef>
                <a:spcPts val="600"/>
              </a:spcBef>
            </a:pPr>
            <a:r>
              <a:rPr lang="en-US" dirty="0"/>
              <a:t>Traceability and Accountability</a:t>
            </a:r>
          </a:p>
          <a:p>
            <a:endParaRPr lang="en-US" dirty="0"/>
          </a:p>
        </p:txBody>
      </p:sp>
      <p:sp>
        <p:nvSpPr>
          <p:cNvPr id="4" name="Slide Number Placeholder 3">
            <a:extLst>
              <a:ext uri="{FF2B5EF4-FFF2-40B4-BE49-F238E27FC236}">
                <a16:creationId xmlns:a16="http://schemas.microsoft.com/office/drawing/2014/main" id="{C1A0ED1D-9B26-AC14-D158-EA1A16BE19E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53</a:t>
            </a:fld>
            <a:endParaRPr lang="en-US" dirty="0"/>
          </a:p>
        </p:txBody>
      </p:sp>
      <p:pic>
        <p:nvPicPr>
          <p:cNvPr id="6" name="Picture 5">
            <a:extLst>
              <a:ext uri="{FF2B5EF4-FFF2-40B4-BE49-F238E27FC236}">
                <a16:creationId xmlns:a16="http://schemas.microsoft.com/office/drawing/2014/main" id="{8DF7F0E3-E573-6DAA-1E39-DE1A4A4203A7}"/>
              </a:ext>
            </a:extLst>
          </p:cNvPr>
          <p:cNvPicPr>
            <a:picLocks noChangeAspect="1"/>
          </p:cNvPicPr>
          <p:nvPr/>
        </p:nvPicPr>
        <p:blipFill>
          <a:blip r:embed="rId3"/>
          <a:stretch>
            <a:fillRect/>
          </a:stretch>
        </p:blipFill>
        <p:spPr>
          <a:xfrm>
            <a:off x="6786227" y="1752366"/>
            <a:ext cx="5020376" cy="3353268"/>
          </a:xfrm>
          <a:prstGeom prst="rect">
            <a:avLst/>
          </a:prstGeom>
        </p:spPr>
      </p:pic>
    </p:spTree>
    <p:extLst>
      <p:ext uri="{BB962C8B-B14F-4D97-AF65-F5344CB8AC3E}">
        <p14:creationId xmlns:p14="http://schemas.microsoft.com/office/powerpoint/2010/main" val="1456133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715C-04B6-A325-DFBB-3A2EC3298563}"/>
              </a:ext>
            </a:extLst>
          </p:cNvPr>
          <p:cNvSpPr txBox="1">
            <a:spLocks/>
          </p:cNvSpPr>
          <p:nvPr/>
        </p:nvSpPr>
        <p:spPr>
          <a:xfrm>
            <a:off x="838200" y="351692"/>
            <a:ext cx="10515600" cy="1110396"/>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CM and “Best Practice” Initiatives </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2CBC0C55-B1F4-4B08-54D8-5821ED2CB9E0}"/>
              </a:ext>
            </a:extLst>
          </p:cNvPr>
          <p:cNvSpPr txBox="1">
            <a:spLocks/>
          </p:cNvSpPr>
          <p:nvPr/>
        </p:nvSpPr>
        <p:spPr>
          <a:xfrm>
            <a:off x="838200" y="1317257"/>
            <a:ext cx="6005176"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CM Setting the Bar: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Bef>
                <a:spcPts val="600"/>
              </a:spcBef>
            </a:pPr>
            <a:r>
              <a:rPr lang="en-US" dirty="0"/>
              <a:t>Establish a Robust CM Framework </a:t>
            </a:r>
          </a:p>
          <a:p>
            <a:pPr marL="285750" indent="-285750">
              <a:spcBef>
                <a:spcPts val="600"/>
              </a:spcBef>
            </a:pPr>
            <a:r>
              <a:rPr lang="en-US" dirty="0"/>
              <a:t>Embed and Technologically Enable CM Processes </a:t>
            </a:r>
          </a:p>
          <a:p>
            <a:pPr marL="285750" indent="-285750">
              <a:spcBef>
                <a:spcPts val="600"/>
              </a:spcBef>
            </a:pPr>
            <a:r>
              <a:rPr lang="en-US" dirty="0"/>
              <a:t>Implement Version Control </a:t>
            </a:r>
          </a:p>
          <a:p>
            <a:pPr marL="285750" indent="-285750">
              <a:spcBef>
                <a:spcPts val="600"/>
              </a:spcBef>
            </a:pPr>
            <a:r>
              <a:rPr lang="en-US" dirty="0"/>
              <a:t>Foster Collaboration and Communication </a:t>
            </a:r>
          </a:p>
          <a:p>
            <a:pPr marL="285750" indent="-285750">
              <a:spcBef>
                <a:spcPts val="600"/>
              </a:spcBef>
            </a:pPr>
            <a:r>
              <a:rPr lang="en-US" dirty="0"/>
              <a:t>Continuous Monitoring and Auditing </a:t>
            </a:r>
          </a:p>
          <a:p>
            <a:pPr marL="285750" indent="-285750">
              <a:spcBef>
                <a:spcPts val="600"/>
              </a:spcBef>
            </a:pPr>
            <a:r>
              <a:rPr lang="en-US" dirty="0"/>
              <a:t>Training and Awareness</a:t>
            </a:r>
          </a:p>
        </p:txBody>
      </p:sp>
      <p:sp>
        <p:nvSpPr>
          <p:cNvPr id="4" name="Slide Number Placeholder 3">
            <a:extLst>
              <a:ext uri="{FF2B5EF4-FFF2-40B4-BE49-F238E27FC236}">
                <a16:creationId xmlns:a16="http://schemas.microsoft.com/office/drawing/2014/main" id="{724795CE-ABCF-3B25-934D-871E83EF9F37}"/>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54</a:t>
            </a:fld>
            <a:endParaRPr lang="en-US" dirty="0"/>
          </a:p>
        </p:txBody>
      </p:sp>
      <p:pic>
        <p:nvPicPr>
          <p:cNvPr id="6" name="Picture 5">
            <a:extLst>
              <a:ext uri="{FF2B5EF4-FFF2-40B4-BE49-F238E27FC236}">
                <a16:creationId xmlns:a16="http://schemas.microsoft.com/office/drawing/2014/main" id="{9A9B175E-5982-A703-7827-E33414F253C6}"/>
              </a:ext>
            </a:extLst>
          </p:cNvPr>
          <p:cNvPicPr>
            <a:picLocks noChangeAspect="1"/>
          </p:cNvPicPr>
          <p:nvPr/>
        </p:nvPicPr>
        <p:blipFill>
          <a:blip r:embed="rId3"/>
          <a:stretch>
            <a:fillRect/>
          </a:stretch>
        </p:blipFill>
        <p:spPr>
          <a:xfrm>
            <a:off x="6843376" y="1782904"/>
            <a:ext cx="4963227" cy="3292191"/>
          </a:xfrm>
          <a:prstGeom prst="rect">
            <a:avLst/>
          </a:prstGeom>
        </p:spPr>
      </p:pic>
    </p:spTree>
    <p:extLst>
      <p:ext uri="{BB962C8B-B14F-4D97-AF65-F5344CB8AC3E}">
        <p14:creationId xmlns:p14="http://schemas.microsoft.com/office/powerpoint/2010/main" val="3075108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55</a:t>
            </a:fld>
            <a:endParaRPr lang="en-US" dirty="0"/>
          </a:p>
        </p:txBody>
      </p:sp>
    </p:spTree>
    <p:extLst>
      <p:ext uri="{BB962C8B-B14F-4D97-AF65-F5344CB8AC3E}">
        <p14:creationId xmlns:p14="http://schemas.microsoft.com/office/powerpoint/2010/main" val="3031550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5</a:t>
            </a:r>
            <a:br>
              <a:rPr lang="en-US" sz="6900" b="1" dirty="0">
                <a:latin typeface="Arial" panose="020B0604020202020204" pitchFamily="34" charset="0"/>
                <a:cs typeface="Arial" panose="020B0604020202020204" pitchFamily="34" charset="0"/>
              </a:rPr>
            </a:br>
            <a:br>
              <a:rPr lang="en-US" sz="4000" dirty="0"/>
            </a:br>
            <a:br>
              <a:rPr lang="en-US" sz="4000" dirty="0"/>
            </a:br>
            <a:r>
              <a:rPr lang="en-US" sz="16000" dirty="0">
                <a:latin typeface="Arial" panose="020B0604020202020204" pitchFamily="34" charset="0"/>
                <a:ea typeface="Times New Roman" panose="02020603050405020304" pitchFamily="18" charset="0"/>
                <a:cs typeface="Arial" panose="020B0604020202020204" pitchFamily="34" charset="0"/>
              </a:rPr>
              <a:t>Introduction to Business Process Reengineering</a:t>
            </a:r>
          </a:p>
          <a:p>
            <a:pPr algn="ctr"/>
            <a:r>
              <a:rPr lang="en-US" sz="16000" dirty="0">
                <a:latin typeface="Arial" panose="020B0604020202020204" pitchFamily="34" charset="0"/>
                <a:ea typeface="Times New Roman" panose="02020603050405020304" pitchFamily="18" charset="0"/>
                <a:cs typeface="Arial" panose="020B0604020202020204" pitchFamily="34" charset="0"/>
              </a:rPr>
              <a:t>(BPR)</a:t>
            </a:r>
            <a:br>
              <a:rPr lang="en-US" sz="9600" dirty="0"/>
            </a:br>
            <a:endParaRPr lang="en-US" sz="4000" dirty="0"/>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56</a:t>
            </a:fld>
            <a:endParaRPr lang="en-US" dirty="0"/>
          </a:p>
        </p:txBody>
      </p:sp>
      <p:pic>
        <p:nvPicPr>
          <p:cNvPr id="4" name="Picture 3">
            <a:extLst>
              <a:ext uri="{FF2B5EF4-FFF2-40B4-BE49-F238E27FC236}">
                <a16:creationId xmlns:a16="http://schemas.microsoft.com/office/drawing/2014/main" id="{975CF818-693F-BAE6-4B8E-08023EC3A2C7}"/>
              </a:ext>
            </a:extLst>
          </p:cNvPr>
          <p:cNvPicPr>
            <a:picLocks noChangeAspect="1"/>
          </p:cNvPicPr>
          <p:nvPr/>
        </p:nvPicPr>
        <p:blipFill>
          <a:blip r:embed="rId3"/>
          <a:stretch>
            <a:fillRect/>
          </a:stretch>
        </p:blipFill>
        <p:spPr>
          <a:xfrm>
            <a:off x="2660886" y="3551039"/>
            <a:ext cx="6894612" cy="2491447"/>
          </a:xfrm>
          <a:prstGeom prst="rect">
            <a:avLst/>
          </a:prstGeom>
        </p:spPr>
      </p:pic>
    </p:spTree>
    <p:extLst>
      <p:ext uri="{BB962C8B-B14F-4D97-AF65-F5344CB8AC3E}">
        <p14:creationId xmlns:p14="http://schemas.microsoft.com/office/powerpoint/2010/main" val="177612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5.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Definition and History of Business Process Reengineering (BPR)</a:t>
            </a:r>
          </a:p>
          <a:p>
            <a:r>
              <a:rPr lang="en-US" dirty="0"/>
              <a:t>BPR Key Principles and Objectives</a:t>
            </a:r>
          </a:p>
          <a:p>
            <a:r>
              <a:rPr lang="en-US" dirty="0"/>
              <a:t>Benefits and Challenges of BPR</a:t>
            </a:r>
          </a:p>
          <a:p>
            <a:r>
              <a:rPr lang="en-US" dirty="0"/>
              <a:t>Best Way to Get Started</a:t>
            </a:r>
          </a:p>
          <a:p>
            <a:endParaRPr lang="en-US" dirty="0"/>
          </a:p>
          <a:p>
            <a:r>
              <a:rPr lang="en-US"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57</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78774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14FB-7235-070B-6756-47E7CF4235A1}"/>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Definition and History of Business Process Reengineering (BPR)</a:t>
            </a:r>
          </a:p>
        </p:txBody>
      </p:sp>
      <p:sp>
        <p:nvSpPr>
          <p:cNvPr id="3" name="Slide Number Placeholder 3">
            <a:extLst>
              <a:ext uri="{FF2B5EF4-FFF2-40B4-BE49-F238E27FC236}">
                <a16:creationId xmlns:a16="http://schemas.microsoft.com/office/drawing/2014/main" id="{DA9A87FC-D135-8CBD-77D9-81166AD3412A}"/>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58</a:t>
            </a:fld>
            <a:endParaRPr lang="en-US" dirty="0"/>
          </a:p>
        </p:txBody>
      </p:sp>
      <p:sp>
        <p:nvSpPr>
          <p:cNvPr id="4" name="Rectangle 1">
            <a:extLst>
              <a:ext uri="{FF2B5EF4-FFF2-40B4-BE49-F238E27FC236}">
                <a16:creationId xmlns:a16="http://schemas.microsoft.com/office/drawing/2014/main" id="{637AEC4F-3FCC-0339-808C-3360BF441420}"/>
              </a:ext>
            </a:extLst>
          </p:cNvPr>
          <p:cNvSpPr txBox="1">
            <a:spLocks noChangeArrowheads="1"/>
          </p:cNvSpPr>
          <p:nvPr/>
        </p:nvSpPr>
        <p:spPr bwMode="auto">
          <a:xfrm>
            <a:off x="838200" y="1490009"/>
            <a:ext cx="727213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ts val="600"/>
              </a:spcBef>
              <a:buFontTx/>
              <a:buNone/>
            </a:pPr>
            <a:r>
              <a:rPr lang="en-US" altLang="en-US" sz="1800" b="1" dirty="0">
                <a:latin typeface="Arial" panose="020B0604020202020204" pitchFamily="34" charset="0"/>
              </a:rPr>
              <a:t>Definition</a:t>
            </a:r>
            <a:endParaRPr lang="en-US" altLang="en-US" sz="1800" dirty="0">
              <a:latin typeface="Arial" panose="020B0604020202020204" pitchFamily="34" charset="0"/>
            </a:endParaRPr>
          </a:p>
          <a:p>
            <a:pPr eaLnBrk="0" fontAlgn="base" hangingPunct="0">
              <a:lnSpc>
                <a:spcPct val="100000"/>
              </a:lnSpc>
              <a:spcBef>
                <a:spcPts val="600"/>
              </a:spcBef>
            </a:pPr>
            <a:r>
              <a:rPr lang="en-US" altLang="en-US" sz="1800" dirty="0">
                <a:latin typeface="Arial" panose="020B0604020202020204" pitchFamily="34" charset="0"/>
              </a:rPr>
              <a:t>Business Process Reengineering (BPR) is a management strategy that involves the radical redesign of core business processes to achieve dramatic improvements in performance, such as cost, quality, service, and speed.</a:t>
            </a:r>
          </a:p>
          <a:p>
            <a:pPr marL="0" indent="0" eaLnBrk="0" fontAlgn="base" hangingPunct="0">
              <a:lnSpc>
                <a:spcPct val="100000"/>
              </a:lnSpc>
              <a:spcBef>
                <a:spcPts val="600"/>
              </a:spcBef>
              <a:buFontTx/>
              <a:buNone/>
            </a:pPr>
            <a:endParaRPr lang="en-US" altLang="en-US" sz="1800" dirty="0">
              <a:latin typeface="Arial" panose="020B0604020202020204" pitchFamily="34" charset="0"/>
            </a:endParaRPr>
          </a:p>
          <a:p>
            <a:pPr eaLnBrk="0" fontAlgn="base" hangingPunct="0">
              <a:lnSpc>
                <a:spcPct val="100000"/>
              </a:lnSpc>
              <a:spcBef>
                <a:spcPts val="600"/>
              </a:spcBef>
            </a:pPr>
            <a:r>
              <a:rPr lang="en-US" altLang="en-US" sz="1800" dirty="0">
                <a:latin typeface="Arial" panose="020B0604020202020204" pitchFamily="34" charset="0"/>
              </a:rPr>
              <a:t>It focuses on rethinking and reimagining existing processes from the ground up, rather than making incremental improvements. </a:t>
            </a:r>
          </a:p>
          <a:p>
            <a:pPr eaLnBrk="0" fontAlgn="base" hangingPunct="0">
              <a:lnSpc>
                <a:spcPct val="100000"/>
              </a:lnSpc>
              <a:spcBef>
                <a:spcPts val="600"/>
              </a:spcBef>
            </a:pPr>
            <a:endParaRPr lang="en-US" altLang="en-US" sz="1800" dirty="0">
              <a:latin typeface="Arial" panose="020B0604020202020204" pitchFamily="34" charset="0"/>
            </a:endParaRPr>
          </a:p>
          <a:p>
            <a:pPr eaLnBrk="0" fontAlgn="base" hangingPunct="0">
              <a:lnSpc>
                <a:spcPct val="100000"/>
              </a:lnSpc>
              <a:spcBef>
                <a:spcPts val="600"/>
              </a:spcBef>
            </a:pPr>
            <a:r>
              <a:rPr lang="en-US" altLang="en-US" sz="1800" dirty="0">
                <a:latin typeface="Arial" panose="020B0604020202020204" pitchFamily="34" charset="0"/>
              </a:rPr>
              <a:t>BPR often involves leveraging technology to automate tasks, eliminate redundancies, streamline workflows, and provide visibility. </a:t>
            </a:r>
          </a:p>
          <a:p>
            <a:pPr marL="0" indent="0" eaLnBrk="0" fontAlgn="base" hangingPunct="0">
              <a:lnSpc>
                <a:spcPct val="100000"/>
              </a:lnSpc>
              <a:spcBef>
                <a:spcPts val="600"/>
              </a:spcBef>
              <a:buFontTx/>
              <a:buNone/>
            </a:pPr>
            <a:endParaRPr lang="en-US" altLang="en-US" sz="1800" dirty="0">
              <a:latin typeface="Arial" panose="020B0604020202020204" pitchFamily="34" charset="0"/>
            </a:endParaRPr>
          </a:p>
        </p:txBody>
      </p:sp>
      <p:sp>
        <p:nvSpPr>
          <p:cNvPr id="5" name="AutoShape 7" descr="Source icon">
            <a:hlinkClick r:id="rId3"/>
            <a:extLst>
              <a:ext uri="{FF2B5EF4-FFF2-40B4-BE49-F238E27FC236}">
                <a16:creationId xmlns:a16="http://schemas.microsoft.com/office/drawing/2014/main" id="{BFEE533E-A5AA-A7F9-28C0-330F29C5E7DD}"/>
              </a:ext>
            </a:extLst>
          </p:cNvPr>
          <p:cNvSpPr>
            <a:spLocks noChangeAspect="1" noChangeArrowheads="1"/>
          </p:cNvSpPr>
          <p:nvPr/>
        </p:nvSpPr>
        <p:spPr bwMode="auto">
          <a:xfrm>
            <a:off x="127000" y="549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7770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77E5-2435-4075-A2D3-663DFE85FBDA}"/>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Definition and History of Business Process Reengineering (BPR)</a:t>
            </a:r>
          </a:p>
        </p:txBody>
      </p:sp>
      <p:sp>
        <p:nvSpPr>
          <p:cNvPr id="3" name="Slide Number Placeholder 3">
            <a:extLst>
              <a:ext uri="{FF2B5EF4-FFF2-40B4-BE49-F238E27FC236}">
                <a16:creationId xmlns:a16="http://schemas.microsoft.com/office/drawing/2014/main" id="{3A1C8D56-E8E9-8DF6-5F45-34C5D9E927C6}"/>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59</a:t>
            </a:fld>
            <a:endParaRPr lang="en-US" dirty="0"/>
          </a:p>
        </p:txBody>
      </p:sp>
      <p:sp>
        <p:nvSpPr>
          <p:cNvPr id="4" name="Rectangle 1">
            <a:extLst>
              <a:ext uri="{FF2B5EF4-FFF2-40B4-BE49-F238E27FC236}">
                <a16:creationId xmlns:a16="http://schemas.microsoft.com/office/drawing/2014/main" id="{BB8A7388-2A62-9D42-383D-80C5F76BD8EB}"/>
              </a:ext>
            </a:extLst>
          </p:cNvPr>
          <p:cNvSpPr>
            <a:spLocks noChangeArrowheads="1"/>
          </p:cNvSpPr>
          <p:nvPr/>
        </p:nvSpPr>
        <p:spPr bwMode="auto">
          <a:xfrm>
            <a:off x="838200" y="1423919"/>
            <a:ext cx="7878417"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History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concept of BPR gained widespread recognition in the early 1990s, largely due to the influential book 'Reengineering the Corporation' by Michael Hammer and James Champy (1993). This book played a significant role in popularizing the concept of BPR. </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book advocated for a complete overhaul of business processes, arguing that traditional methods were no longer adequate in the face of rapid technological advancements and increasing global competition.</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rise of information technology played a significant role in the emergence of BPR, as it provided new opportunities to automate tasks, integrate systems, and facilitate information sharing. </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BPR initiatives often involve implementing enterprise resource planning (ERP) systems</a:t>
            </a: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product lifecycle management (PLM) systems, and other software solutions to streamline operations and improve efficiency. </a:t>
            </a:r>
          </a:p>
        </p:txBody>
      </p:sp>
      <p:pic>
        <p:nvPicPr>
          <p:cNvPr id="6" name="Picture 5">
            <a:extLst>
              <a:ext uri="{FF2B5EF4-FFF2-40B4-BE49-F238E27FC236}">
                <a16:creationId xmlns:a16="http://schemas.microsoft.com/office/drawing/2014/main" id="{92FB9590-2A26-EA4E-77E8-9F71FA18C857}"/>
              </a:ext>
            </a:extLst>
          </p:cNvPr>
          <p:cNvPicPr>
            <a:picLocks noChangeAspect="1"/>
          </p:cNvPicPr>
          <p:nvPr/>
        </p:nvPicPr>
        <p:blipFill>
          <a:blip r:embed="rId3"/>
          <a:stretch>
            <a:fillRect/>
          </a:stretch>
        </p:blipFill>
        <p:spPr>
          <a:xfrm>
            <a:off x="9522068" y="1905001"/>
            <a:ext cx="1973812" cy="3047997"/>
          </a:xfrm>
          <a:prstGeom prst="rect">
            <a:avLst/>
          </a:prstGeom>
        </p:spPr>
      </p:pic>
    </p:spTree>
    <p:extLst>
      <p:ext uri="{BB962C8B-B14F-4D97-AF65-F5344CB8AC3E}">
        <p14:creationId xmlns:p14="http://schemas.microsoft.com/office/powerpoint/2010/main" val="23185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9C10-40FB-9456-DD22-B4AC5BDF22AF}"/>
              </a:ext>
            </a:extLst>
          </p:cNvPr>
          <p:cNvSpPr txBox="1">
            <a:spLocks/>
          </p:cNvSpPr>
          <p:nvPr/>
        </p:nvSpPr>
        <p:spPr>
          <a:xfrm>
            <a:off x="516533" y="63659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Structure and Use of this Training</a:t>
            </a:r>
            <a:br>
              <a:rPr lang="en-US" sz="2800"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3250CC1-DC38-A814-F116-CC1AB9147417}"/>
              </a:ext>
            </a:extLst>
          </p:cNvPr>
          <p:cNvSpPr txBox="1">
            <a:spLocks/>
          </p:cNvSpPr>
          <p:nvPr/>
        </p:nvSpPr>
        <p:spPr>
          <a:xfrm>
            <a:off x="838200" y="1727139"/>
            <a:ext cx="6627019"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781685" indent="-342900">
              <a:spcBef>
                <a:spcPts val="0"/>
              </a:spcBef>
              <a:buSzPts val="1200"/>
              <a:buFont typeface="Symbol" panose="05050102010706020507" pitchFamily="18" charset="2"/>
              <a:buChar char=""/>
              <a:tabLst>
                <a:tab pos="1173480" algn="l"/>
              </a:tabLst>
            </a:pPr>
            <a:r>
              <a:rPr lang="en-US" sz="1800" b="1" i="1" dirty="0">
                <a:latin typeface="Arial" panose="020B0604020202020204" pitchFamily="34" charset="0"/>
                <a:ea typeface="Symbol" panose="05050102010706020507" pitchFamily="18" charset="2"/>
                <a:cs typeface="Arial" panose="020B0604020202020204" pitchFamily="34" charset="0"/>
              </a:rPr>
              <a:t>Lean</a:t>
            </a:r>
            <a:r>
              <a:rPr lang="en-US" sz="1800" dirty="0">
                <a:latin typeface="Arial" panose="020B0604020202020204" pitchFamily="34" charset="0"/>
                <a:ea typeface="Symbol" panose="05050102010706020507" pitchFamily="18" charset="2"/>
                <a:cs typeface="Arial" panose="020B0604020202020204" pitchFamily="34" charset="0"/>
              </a:rPr>
              <a:t>,</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which</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evolved</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with</a:t>
            </a:r>
            <a:r>
              <a:rPr lang="en-US" sz="1800" spc="-20" dirty="0">
                <a:latin typeface="Arial" panose="020B0604020202020204" pitchFamily="34" charset="0"/>
                <a:ea typeface="Symbol" panose="05050102010706020507" pitchFamily="18" charset="2"/>
                <a:cs typeface="Arial" panose="020B0604020202020204" pitchFamily="34" charset="0"/>
              </a:rPr>
              <a:t> the </a:t>
            </a:r>
            <a:r>
              <a:rPr lang="en-US" sz="1800" dirty="0">
                <a:latin typeface="Arial" panose="020B0604020202020204" pitchFamily="34" charset="0"/>
                <a:ea typeface="Symbol" panose="05050102010706020507" pitchFamily="18" charset="2"/>
                <a:cs typeface="Arial" panose="020B0604020202020204" pitchFamily="34" charset="0"/>
              </a:rPr>
              <a:t>increased</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voice</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of</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the</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customer</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value-added</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focus</a:t>
            </a:r>
            <a:r>
              <a:rPr lang="en-US" sz="1800" spc="-2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from Just-in-Time – initially in manufacturing industries;</a:t>
            </a:r>
          </a:p>
          <a:p>
            <a:pPr marL="342900" marR="589280" indent="-342900" algn="just">
              <a:spcBef>
                <a:spcPts val="1090"/>
              </a:spcBef>
              <a:buSzPts val="1200"/>
              <a:buFont typeface="Symbol" panose="05050102010706020507" pitchFamily="18" charset="2"/>
              <a:buChar char=""/>
              <a:tabLst>
                <a:tab pos="1173480" algn="l"/>
              </a:tabLst>
            </a:pPr>
            <a:r>
              <a:rPr lang="en-US" sz="1800" b="1" i="1" dirty="0">
                <a:latin typeface="Arial" panose="020B0604020202020204" pitchFamily="34" charset="0"/>
                <a:ea typeface="Symbol" panose="05050102010706020507" pitchFamily="18" charset="2"/>
                <a:cs typeface="Arial" panose="020B0604020202020204" pitchFamily="34" charset="0"/>
              </a:rPr>
              <a:t>Six</a:t>
            </a:r>
            <a:r>
              <a:rPr lang="en-US" sz="1800" b="1" i="1" spc="-15" dirty="0">
                <a:latin typeface="Arial" panose="020B0604020202020204" pitchFamily="34" charset="0"/>
                <a:ea typeface="Symbol" panose="05050102010706020507" pitchFamily="18" charset="2"/>
                <a:cs typeface="Arial" panose="020B0604020202020204" pitchFamily="34" charset="0"/>
              </a:rPr>
              <a:t> </a:t>
            </a:r>
            <a:r>
              <a:rPr lang="en-US" sz="1800" b="1" i="1" dirty="0">
                <a:latin typeface="Arial" panose="020B0604020202020204" pitchFamily="34" charset="0"/>
                <a:ea typeface="Symbol" panose="05050102010706020507" pitchFamily="18" charset="2"/>
                <a:cs typeface="Arial" panose="020B0604020202020204" pitchFamily="34" charset="0"/>
              </a:rPr>
              <a:t>Sigma</a:t>
            </a:r>
            <a:r>
              <a:rPr lang="en-US" sz="1800" dirty="0">
                <a:latin typeface="Arial" panose="020B0604020202020204" pitchFamily="34" charset="0"/>
                <a:ea typeface="Symbol" panose="05050102010706020507" pitchFamily="18" charset="2"/>
                <a:cs typeface="Arial" panose="020B0604020202020204" pitchFamily="34" charset="0"/>
              </a:rPr>
              <a:t>,</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which</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evolved</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from</a:t>
            </a:r>
            <a:r>
              <a:rPr lang="en-US" sz="1800" spc="-2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Shewhart,</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Deming,</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and</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Juran’s</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statistical</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quality</a:t>
            </a:r>
            <a:r>
              <a:rPr lang="en-US" sz="1800" spc="-1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control and total quality management focus on satisfying customer expectations across multiple sectors;</a:t>
            </a:r>
          </a:p>
          <a:p>
            <a:pPr marL="342900" marR="692785" indent="-342900">
              <a:spcBef>
                <a:spcPts val="1100"/>
              </a:spcBef>
              <a:spcAft>
                <a:spcPts val="1000"/>
              </a:spcAft>
              <a:buSzPts val="1200"/>
              <a:buFont typeface="Symbol" panose="05050102010706020507" pitchFamily="18" charset="2"/>
              <a:buChar char=""/>
              <a:tabLst>
                <a:tab pos="1173480" algn="l"/>
              </a:tabLst>
            </a:pPr>
            <a:r>
              <a:rPr lang="en-US" sz="1800" b="1" i="1" spc="-20" dirty="0">
                <a:latin typeface="Arial" panose="020B0604020202020204" pitchFamily="34" charset="0"/>
                <a:ea typeface="Symbol" panose="05050102010706020507" pitchFamily="18" charset="2"/>
                <a:cs typeface="Arial" panose="020B0604020202020204" pitchFamily="34" charset="0"/>
              </a:rPr>
              <a:t>Theory</a:t>
            </a:r>
            <a:r>
              <a:rPr lang="en-US" sz="1800" b="1" i="1" spc="-35" dirty="0">
                <a:latin typeface="Arial" panose="020B0604020202020204" pitchFamily="34" charset="0"/>
                <a:ea typeface="Symbol" panose="05050102010706020507" pitchFamily="18" charset="2"/>
                <a:cs typeface="Arial" panose="020B0604020202020204" pitchFamily="34" charset="0"/>
              </a:rPr>
              <a:t> </a:t>
            </a:r>
            <a:r>
              <a:rPr lang="en-US" sz="1800" b="1" i="1" spc="-20" dirty="0">
                <a:latin typeface="Arial" panose="020B0604020202020204" pitchFamily="34" charset="0"/>
                <a:ea typeface="Symbol" panose="05050102010706020507" pitchFamily="18" charset="2"/>
                <a:cs typeface="Arial" panose="020B0604020202020204" pitchFamily="34" charset="0"/>
              </a:rPr>
              <a:t>of</a:t>
            </a:r>
            <a:r>
              <a:rPr lang="en-US" sz="1800" b="1" i="1" spc="-35" dirty="0">
                <a:latin typeface="Arial" panose="020B0604020202020204" pitchFamily="34" charset="0"/>
                <a:ea typeface="Symbol" panose="05050102010706020507" pitchFamily="18" charset="2"/>
                <a:cs typeface="Arial" panose="020B0604020202020204" pitchFamily="34" charset="0"/>
              </a:rPr>
              <a:t> </a:t>
            </a:r>
            <a:r>
              <a:rPr lang="en-US" sz="1800" b="1" i="1" spc="-20" dirty="0">
                <a:latin typeface="Arial" panose="020B0604020202020204" pitchFamily="34" charset="0"/>
                <a:ea typeface="Symbol" panose="05050102010706020507" pitchFamily="18" charset="2"/>
                <a:cs typeface="Arial" panose="020B0604020202020204" pitchFamily="34" charset="0"/>
              </a:rPr>
              <a:t>Constraints</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has</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evolved</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through</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continual</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refinement</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by</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Eli</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20" dirty="0">
                <a:latin typeface="Arial" panose="020B0604020202020204" pitchFamily="34" charset="0"/>
                <a:ea typeface="Symbol" panose="05050102010706020507" pitchFamily="18" charset="2"/>
                <a:cs typeface="Arial" panose="020B0604020202020204" pitchFamily="34" charset="0"/>
              </a:rPr>
              <a:t>Goldratt </a:t>
            </a:r>
            <a:r>
              <a:rPr lang="en-US" sz="1800" spc="-10" dirty="0">
                <a:latin typeface="Arial" panose="020B0604020202020204" pitchFamily="34" charset="0"/>
                <a:ea typeface="Symbol" panose="05050102010706020507" pitchFamily="18" charset="2"/>
                <a:cs typeface="Arial" panose="020B0604020202020204" pitchFamily="34" charset="0"/>
              </a:rPr>
              <a:t>to</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a</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present</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stage</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of</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advanced</a:t>
            </a:r>
            <a:r>
              <a:rPr lang="en-US" sz="1800" spc="-3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planning</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capability</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through</a:t>
            </a:r>
            <a:r>
              <a:rPr lang="en-US" sz="1800" spc="-45"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Critical</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Chain</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spc="-10" dirty="0">
                <a:latin typeface="Arial" panose="020B0604020202020204" pitchFamily="34" charset="0"/>
                <a:ea typeface="Symbol" panose="05050102010706020507" pitchFamily="18" charset="2"/>
                <a:cs typeface="Arial" panose="020B0604020202020204" pitchFamily="34" charset="0"/>
              </a:rPr>
              <a:t>functionality </a:t>
            </a:r>
            <a:r>
              <a:rPr lang="en-US" sz="1800" dirty="0">
                <a:latin typeface="Arial" panose="020B0604020202020204" pitchFamily="34" charset="0"/>
                <a:ea typeface="Symbol" panose="05050102010706020507" pitchFamily="18" charset="2"/>
                <a:cs typeface="Arial" panose="020B0604020202020204" pitchFamily="34" charset="0"/>
              </a:rPr>
              <a:t>utilized</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in</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both</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the</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public</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and</a:t>
            </a:r>
            <a:r>
              <a:rPr lang="en-US" sz="1800" spc="-40"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private</a:t>
            </a:r>
            <a:r>
              <a:rPr lang="en-US" sz="1800" spc="-35" dirty="0">
                <a:latin typeface="Arial" panose="020B0604020202020204" pitchFamily="34" charset="0"/>
                <a:ea typeface="Symbol" panose="05050102010706020507" pitchFamily="18" charset="2"/>
                <a:cs typeface="Arial" panose="020B0604020202020204" pitchFamily="34" charset="0"/>
              </a:rPr>
              <a:t> </a:t>
            </a:r>
            <a:r>
              <a:rPr lang="en-US" sz="1800" dirty="0">
                <a:latin typeface="Arial" panose="020B0604020202020204" pitchFamily="34" charset="0"/>
                <a:ea typeface="Symbol" panose="05050102010706020507" pitchFamily="18" charset="2"/>
                <a:cs typeface="Arial" panose="020B0604020202020204" pitchFamily="34" charset="0"/>
              </a:rPr>
              <a:t>sectors.</a:t>
            </a:r>
          </a:p>
          <a:p>
            <a:endParaRPr lang="en-US" dirty="0"/>
          </a:p>
        </p:txBody>
      </p:sp>
      <p:sp>
        <p:nvSpPr>
          <p:cNvPr id="4" name="Slide Number Placeholder 3">
            <a:extLst>
              <a:ext uri="{FF2B5EF4-FFF2-40B4-BE49-F238E27FC236}">
                <a16:creationId xmlns:a16="http://schemas.microsoft.com/office/drawing/2014/main" id="{FF1BEA0B-8814-53EA-65AF-E4D45E79B7B3}"/>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a:t>
            </a:fld>
            <a:endParaRPr lang="en-US" dirty="0"/>
          </a:p>
        </p:txBody>
      </p:sp>
      <p:pic>
        <p:nvPicPr>
          <p:cNvPr id="5" name="Picture 4" descr="A chalkboard with text on it&#10;&#10;Description automatically generated">
            <a:extLst>
              <a:ext uri="{FF2B5EF4-FFF2-40B4-BE49-F238E27FC236}">
                <a16:creationId xmlns:a16="http://schemas.microsoft.com/office/drawing/2014/main" id="{94588968-3322-1E7E-B674-05F5A90A0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219" y="1727139"/>
            <a:ext cx="3429000" cy="3429000"/>
          </a:xfrm>
          <a:prstGeom prst="rect">
            <a:avLst/>
          </a:prstGeom>
        </p:spPr>
      </p:pic>
    </p:spTree>
    <p:extLst>
      <p:ext uri="{BB962C8B-B14F-4D97-AF65-F5344CB8AC3E}">
        <p14:creationId xmlns:p14="http://schemas.microsoft.com/office/powerpoint/2010/main" val="799326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F1D3-2517-1D40-683D-E85F1C18C0E4}"/>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BPR Key Principles and Objectives</a:t>
            </a:r>
          </a:p>
        </p:txBody>
      </p:sp>
      <p:sp>
        <p:nvSpPr>
          <p:cNvPr id="3" name="Content Placeholder 2">
            <a:extLst>
              <a:ext uri="{FF2B5EF4-FFF2-40B4-BE49-F238E27FC236}">
                <a16:creationId xmlns:a16="http://schemas.microsoft.com/office/drawing/2014/main" id="{9911B10E-622F-02DD-1954-164D8AF43A33}"/>
              </a:ext>
            </a:extLst>
          </p:cNvPr>
          <p:cNvSpPr txBox="1">
            <a:spLocks/>
          </p:cNvSpPr>
          <p:nvPr/>
        </p:nvSpPr>
        <p:spPr>
          <a:xfrm>
            <a:off x="838200" y="1119947"/>
            <a:ext cx="10412896"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en-US" sz="1800" b="1" dirty="0">
                <a:latin typeface="Arial" panose="020B0604020202020204" pitchFamily="34" charset="0"/>
                <a:cs typeface="Arial" panose="020B0604020202020204" pitchFamily="34" charset="0"/>
              </a:rPr>
              <a:t>Key Principles</a:t>
            </a:r>
            <a:endParaRPr lang="en-US" sz="1800" dirty="0">
              <a:latin typeface="Arial" panose="020B0604020202020204" pitchFamily="34" charset="0"/>
              <a:cs typeface="Arial" panose="020B0604020202020204" pitchFamily="34" charset="0"/>
            </a:endParaRPr>
          </a:p>
          <a:p>
            <a:pPr>
              <a:lnSpc>
                <a:spcPct val="120000"/>
              </a:lnSpc>
              <a:spcBef>
                <a:spcPts val="600"/>
              </a:spcBef>
            </a:pPr>
            <a:r>
              <a:rPr lang="en-US" sz="1800" b="1" dirty="0">
                <a:latin typeface="Arial" panose="020B0604020202020204" pitchFamily="34" charset="0"/>
                <a:cs typeface="Arial" panose="020B0604020202020204" pitchFamily="34" charset="0"/>
              </a:rPr>
              <a:t> Fundamental Rethinking:</a:t>
            </a:r>
            <a:r>
              <a:rPr lang="en-US" sz="1800" dirty="0">
                <a:latin typeface="Arial" panose="020B0604020202020204" pitchFamily="34" charset="0"/>
                <a:cs typeface="Arial" panose="020B0604020202020204" pitchFamily="34" charset="0"/>
              </a:rPr>
              <a:t> BPR challenges existing assumptions and encourages a fresh perspective on work. It involves questioning traditional methods and seeking innovative solutions.</a:t>
            </a:r>
          </a:p>
          <a:p>
            <a:pPr>
              <a:lnSpc>
                <a:spcPct val="120000"/>
              </a:lnSpc>
              <a:spcBef>
                <a:spcPts val="600"/>
              </a:spcBef>
            </a:pPr>
            <a:r>
              <a:rPr lang="en-US" sz="1800" b="1" dirty="0">
                <a:latin typeface="Arial" panose="020B0604020202020204" pitchFamily="34" charset="0"/>
                <a:cs typeface="Arial" panose="020B0604020202020204" pitchFamily="34" charset="0"/>
              </a:rPr>
              <a:t> Radical Redesign:</a:t>
            </a:r>
            <a:r>
              <a:rPr lang="en-US" sz="1800" dirty="0">
                <a:latin typeface="Arial" panose="020B0604020202020204" pitchFamily="34" charset="0"/>
                <a:cs typeface="Arial" panose="020B0604020202020204" pitchFamily="34" charset="0"/>
              </a:rPr>
              <a:t> BPR advocates for significant and transformative changes, not just incremental improvements. It aims to break down existing processes and rebuild them from scratch to achieve optimal efficiency.</a:t>
            </a:r>
          </a:p>
          <a:p>
            <a:pPr>
              <a:lnSpc>
                <a:spcPct val="120000"/>
              </a:lnSpc>
              <a:spcBef>
                <a:spcPts val="600"/>
              </a:spcBef>
            </a:pPr>
            <a:r>
              <a:rPr lang="en-US" sz="1800" b="1" dirty="0">
                <a:latin typeface="Arial" panose="020B0604020202020204" pitchFamily="34" charset="0"/>
                <a:cs typeface="Arial" panose="020B0604020202020204" pitchFamily="34" charset="0"/>
              </a:rPr>
              <a:t> Process Orientation:</a:t>
            </a:r>
            <a:r>
              <a:rPr lang="en-US" sz="1800" dirty="0">
                <a:latin typeface="Arial" panose="020B0604020202020204" pitchFamily="34" charset="0"/>
                <a:cs typeface="Arial" panose="020B0604020202020204" pitchFamily="34" charset="0"/>
              </a:rPr>
              <a:t> BPR focuses on end-to-end processes rather than individual tasks or departments. It emphasizes the flow of work across the organization and seeks to eliminate bottlenecks and redundancies.</a:t>
            </a:r>
          </a:p>
          <a:p>
            <a:pPr>
              <a:lnSpc>
                <a:spcPct val="120000"/>
              </a:lnSpc>
              <a:spcBef>
                <a:spcPts val="600"/>
              </a:spcBef>
            </a:pPr>
            <a:r>
              <a:rPr lang="en-US" sz="1800" b="1" dirty="0">
                <a:latin typeface="Arial" panose="020B0604020202020204" pitchFamily="34" charset="0"/>
                <a:cs typeface="Arial" panose="020B0604020202020204" pitchFamily="34" charset="0"/>
              </a:rPr>
              <a:t> Customer Focus:</a:t>
            </a:r>
            <a:r>
              <a:rPr lang="en-US" sz="1800" dirty="0">
                <a:latin typeface="Arial" panose="020B0604020202020204" pitchFamily="34" charset="0"/>
                <a:cs typeface="Arial" panose="020B0604020202020204" pitchFamily="34" charset="0"/>
              </a:rPr>
              <a:t> BPR prioritizes meeting or exceeding customer expectations. It aims to design processes that deliver value to customers and enhance their experience.</a:t>
            </a:r>
          </a:p>
          <a:p>
            <a:pPr>
              <a:lnSpc>
                <a:spcPct val="120000"/>
              </a:lnSpc>
              <a:spcBef>
                <a:spcPts val="600"/>
              </a:spcBef>
            </a:pPr>
            <a:r>
              <a:rPr lang="en-US" sz="1800" b="1" dirty="0">
                <a:latin typeface="Arial" panose="020B0604020202020204" pitchFamily="34" charset="0"/>
                <a:cs typeface="Arial" panose="020B0604020202020204" pitchFamily="34" charset="0"/>
              </a:rPr>
              <a:t> Technology Enablement:</a:t>
            </a:r>
            <a:r>
              <a:rPr lang="en-US" sz="1800" dirty="0">
                <a:latin typeface="Arial" panose="020B0604020202020204" pitchFamily="34" charset="0"/>
                <a:cs typeface="Arial" panose="020B0604020202020204" pitchFamily="34" charset="0"/>
              </a:rPr>
              <a:t> BPR leverages technology to automate tasks, streamline workflows, and improve efficiency. It recognizes the potential of technology to transform the way work is done.</a:t>
            </a:r>
          </a:p>
          <a:p>
            <a:pPr>
              <a:lnSpc>
                <a:spcPct val="120000"/>
              </a:lnSpc>
              <a:spcBef>
                <a:spcPts val="600"/>
              </a:spcBef>
            </a:pPr>
            <a:endParaRPr lang="en-US"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075F0B7-DDCD-70B4-DFA4-E57B8EB00803}"/>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60</a:t>
            </a:fld>
            <a:endParaRPr lang="en-US" dirty="0"/>
          </a:p>
        </p:txBody>
      </p:sp>
    </p:spTree>
    <p:extLst>
      <p:ext uri="{BB962C8B-B14F-4D97-AF65-F5344CB8AC3E}">
        <p14:creationId xmlns:p14="http://schemas.microsoft.com/office/powerpoint/2010/main" val="356136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DEC0-DDAC-067E-66B5-58C0135CD4E3}"/>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BPR Key Principles and Objectives</a:t>
            </a:r>
          </a:p>
        </p:txBody>
      </p:sp>
      <p:sp>
        <p:nvSpPr>
          <p:cNvPr id="3" name="Slide Number Placeholder 3">
            <a:extLst>
              <a:ext uri="{FF2B5EF4-FFF2-40B4-BE49-F238E27FC236}">
                <a16:creationId xmlns:a16="http://schemas.microsoft.com/office/drawing/2014/main" id="{97C9079F-2AA5-E705-43FD-B01A31E18A2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61</a:t>
            </a:fld>
            <a:endParaRPr lang="en-US" dirty="0"/>
          </a:p>
        </p:txBody>
      </p:sp>
      <p:sp>
        <p:nvSpPr>
          <p:cNvPr id="4" name="Content Placeholder 2">
            <a:extLst>
              <a:ext uri="{FF2B5EF4-FFF2-40B4-BE49-F238E27FC236}">
                <a16:creationId xmlns:a16="http://schemas.microsoft.com/office/drawing/2014/main" id="{836A1D63-839A-D8C3-2A7D-3788C936A572}"/>
              </a:ext>
            </a:extLst>
          </p:cNvPr>
          <p:cNvSpPr txBox="1">
            <a:spLocks/>
          </p:cNvSpPr>
          <p:nvPr/>
        </p:nvSpPr>
        <p:spPr>
          <a:xfrm>
            <a:off x="838200" y="1317258"/>
            <a:ext cx="10515600" cy="42234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1800" b="1" dirty="0">
                <a:latin typeface="Arial" panose="020B0604020202020204" pitchFamily="34" charset="0"/>
                <a:cs typeface="Arial" panose="020B0604020202020204" pitchFamily="34" charset="0"/>
              </a:rPr>
              <a:t>Key Objectives</a:t>
            </a:r>
            <a:endParaRPr lang="en-US" sz="1800" dirty="0">
              <a:latin typeface="Arial" panose="020B0604020202020204" pitchFamily="34" charset="0"/>
              <a:cs typeface="Arial" panose="020B0604020202020204" pitchFamily="34" charset="0"/>
            </a:endParaRPr>
          </a:p>
          <a:p>
            <a:pPr>
              <a:lnSpc>
                <a:spcPct val="120000"/>
              </a:lnSpc>
              <a:spcBef>
                <a:spcPts val="600"/>
              </a:spcBef>
            </a:pPr>
            <a:r>
              <a:rPr lang="en-US" sz="1800" b="1" dirty="0">
                <a:latin typeface="Arial" panose="020B0604020202020204" pitchFamily="34" charset="0"/>
                <a:cs typeface="Arial" panose="020B0604020202020204" pitchFamily="34" charset="0"/>
              </a:rPr>
              <a:t>Dramatic Improvement:</a:t>
            </a:r>
            <a:r>
              <a:rPr lang="en-US" sz="1800" dirty="0">
                <a:latin typeface="Arial" panose="020B0604020202020204" pitchFamily="34" charset="0"/>
                <a:cs typeface="Arial" panose="020B0604020202020204" pitchFamily="34" charset="0"/>
              </a:rPr>
              <a:t> The primary objective of BPR is to achieve breakthrough performance improvements, not just incremental gains. This may include significant reductions in cost, time, or defects or dramatic improvements in quality, service, or customer satisfaction.</a:t>
            </a:r>
          </a:p>
          <a:p>
            <a:pPr>
              <a:lnSpc>
                <a:spcPct val="120000"/>
              </a:lnSpc>
              <a:spcBef>
                <a:spcPts val="600"/>
              </a:spcBef>
            </a:pPr>
            <a:r>
              <a:rPr lang="en-US" sz="1800" b="1" dirty="0">
                <a:latin typeface="Arial" panose="020B0604020202020204" pitchFamily="34" charset="0"/>
                <a:cs typeface="Arial" panose="020B0604020202020204" pitchFamily="34" charset="0"/>
              </a:rPr>
              <a:t>Enhanced Efficiency:</a:t>
            </a:r>
            <a:r>
              <a:rPr lang="en-US" sz="1800" dirty="0">
                <a:latin typeface="Arial" panose="020B0604020202020204" pitchFamily="34" charset="0"/>
                <a:cs typeface="Arial" panose="020B0604020202020204" pitchFamily="34" charset="0"/>
              </a:rPr>
              <a:t> BPR seeks to eliminate waste, streamline processes, and optimize resource utilization, improving efficiency and productivity.</a:t>
            </a:r>
          </a:p>
          <a:p>
            <a:pPr>
              <a:lnSpc>
                <a:spcPct val="120000"/>
              </a:lnSpc>
              <a:spcBef>
                <a:spcPts val="600"/>
              </a:spcBef>
            </a:pPr>
            <a:r>
              <a:rPr lang="en-US" sz="1800" b="1" dirty="0">
                <a:latin typeface="Arial" panose="020B0604020202020204" pitchFamily="34" charset="0"/>
                <a:cs typeface="Arial" panose="020B0604020202020204" pitchFamily="34" charset="0"/>
              </a:rPr>
              <a:t>Improved Quality:</a:t>
            </a:r>
            <a:r>
              <a:rPr lang="en-US" sz="1800" dirty="0">
                <a:latin typeface="Arial" panose="020B0604020202020204" pitchFamily="34" charset="0"/>
                <a:cs typeface="Arial" panose="020B0604020202020204" pitchFamily="34" charset="0"/>
              </a:rPr>
              <a:t> By focusing on reducing errors and defects, BPR aims to enhance the quality of products and services, leading to increased customer satisfaction and loyalty.</a:t>
            </a:r>
          </a:p>
          <a:p>
            <a:pPr>
              <a:lnSpc>
                <a:spcPct val="120000"/>
              </a:lnSpc>
              <a:spcBef>
                <a:spcPts val="600"/>
              </a:spcBef>
            </a:pPr>
            <a:r>
              <a:rPr lang="en-US" sz="1800" b="1" dirty="0">
                <a:latin typeface="Arial" panose="020B0604020202020204" pitchFamily="34" charset="0"/>
                <a:cs typeface="Arial" panose="020B0604020202020204" pitchFamily="34" charset="0"/>
              </a:rPr>
              <a:t>Increased Agility:</a:t>
            </a:r>
            <a:r>
              <a:rPr lang="en-US" sz="1800" dirty="0">
                <a:latin typeface="Arial" panose="020B0604020202020204" pitchFamily="34" charset="0"/>
                <a:cs typeface="Arial" panose="020B0604020202020204" pitchFamily="34" charset="0"/>
              </a:rPr>
              <a:t> BPR helps organizations become more agile and responsive to change. By redesigning processes to be more flexible and adaptable, organizations can quickly respond to market trends, customer demands, and technological advancements.</a:t>
            </a:r>
          </a:p>
          <a:p>
            <a:pPr>
              <a:lnSpc>
                <a:spcPct val="120000"/>
              </a:lnSpc>
              <a:spcBef>
                <a:spcPts val="600"/>
              </a:spcBef>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1308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639583-6BF3-1384-80C9-800858AD4CED}"/>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Benefits and Challenges of BPR</a:t>
            </a:r>
          </a:p>
        </p:txBody>
      </p:sp>
      <p:sp>
        <p:nvSpPr>
          <p:cNvPr id="4" name="Slide Number Placeholder 3">
            <a:extLst>
              <a:ext uri="{FF2B5EF4-FFF2-40B4-BE49-F238E27FC236}">
                <a16:creationId xmlns:a16="http://schemas.microsoft.com/office/drawing/2014/main" id="{D4579426-AE32-34AA-80E3-FC2A332697C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62</a:t>
            </a:fld>
            <a:endParaRPr lang="en-US" dirty="0"/>
          </a:p>
        </p:txBody>
      </p:sp>
      <p:sp>
        <p:nvSpPr>
          <p:cNvPr id="6" name="TextBox 5">
            <a:extLst>
              <a:ext uri="{FF2B5EF4-FFF2-40B4-BE49-F238E27FC236}">
                <a16:creationId xmlns:a16="http://schemas.microsoft.com/office/drawing/2014/main" id="{78C1A4C7-72BF-BC1A-11DE-BFD01D568202}"/>
              </a:ext>
            </a:extLst>
          </p:cNvPr>
          <p:cNvSpPr txBox="1"/>
          <p:nvPr/>
        </p:nvSpPr>
        <p:spPr>
          <a:xfrm>
            <a:off x="914400" y="998525"/>
            <a:ext cx="8825948" cy="5155257"/>
          </a:xfrm>
          <a:prstGeom prst="rect">
            <a:avLst/>
          </a:prstGeom>
          <a:noFill/>
        </p:spPr>
        <p:txBody>
          <a:bodyPr wrap="square">
            <a:spAutoFit/>
          </a:bodyPr>
          <a:lstStyle/>
          <a:p>
            <a:pPr>
              <a:spcBef>
                <a:spcPts val="600"/>
              </a:spcBef>
            </a:pPr>
            <a:r>
              <a:rPr lang="en-US" dirty="0">
                <a:latin typeface="Arial" panose="020B0604020202020204" pitchFamily="34" charset="0"/>
                <a:cs typeface="Arial" panose="020B0604020202020204" pitchFamily="34" charset="0"/>
              </a:rPr>
              <a:t>BPR, when executed effectively, can offer several substantial advantages to organizations. </a:t>
            </a:r>
          </a:p>
          <a:p>
            <a:pPr>
              <a:spcBef>
                <a:spcPts val="600"/>
              </a:spcBef>
            </a:pPr>
            <a:r>
              <a:rPr lang="en-US" sz="2400" b="1" dirty="0">
                <a:latin typeface="Arial" panose="020B0604020202020204" pitchFamily="34" charset="0"/>
                <a:cs typeface="Arial" panose="020B0604020202020204" pitchFamily="34" charset="0"/>
              </a:rPr>
              <a:t>Benefits of BPR include:</a:t>
            </a:r>
          </a:p>
          <a:p>
            <a:pPr>
              <a:spcBef>
                <a:spcPts val="600"/>
              </a:spcBef>
              <a:buFont typeface="+mj-lt"/>
              <a:buAutoNum type="arabicPeriod"/>
            </a:pPr>
            <a:r>
              <a:rPr lang="en-US" b="1" dirty="0">
                <a:latin typeface="Arial" panose="020B0604020202020204" pitchFamily="34" charset="0"/>
                <a:cs typeface="Arial" panose="020B0604020202020204" pitchFamily="34" charset="0"/>
              </a:rPr>
              <a:t>Improved Efficiency &amp; Productivity</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By eliminating redundant tasks, automating manual processes, and streamlining workflows, BPR can significantly enhance operational efficiency, leading to faster turnaround times, increased output, and improved resource utilization.</a:t>
            </a:r>
          </a:p>
          <a:p>
            <a:pPr>
              <a:spcBef>
                <a:spcPts val="600"/>
              </a:spcBef>
              <a:buFont typeface="+mj-lt"/>
              <a:buAutoNum type="arabicPeriod" startAt="2"/>
            </a:pPr>
            <a:r>
              <a:rPr lang="en-US" b="1" dirty="0">
                <a:latin typeface="Arial" panose="020B0604020202020204" pitchFamily="34" charset="0"/>
                <a:cs typeface="Arial" panose="020B0604020202020204" pitchFamily="34" charset="0"/>
              </a:rPr>
              <a:t>Cost Reduction</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Eliminating waste and inefficiencies can directly lead to cost savings. BPR helps organizations identify and remove non-value-adding activities, optimize resource allocation, and minimize operational expenses.</a:t>
            </a:r>
          </a:p>
          <a:p>
            <a:pPr>
              <a:spcBef>
                <a:spcPts val="600"/>
              </a:spcBef>
              <a:buFont typeface="+mj-lt"/>
              <a:buAutoNum type="arabicPeriod" startAt="3"/>
            </a:pPr>
            <a:r>
              <a:rPr lang="en-US" b="1" dirty="0">
                <a:latin typeface="Arial" panose="020B0604020202020204" pitchFamily="34" charset="0"/>
                <a:cs typeface="Arial" panose="020B0604020202020204" pitchFamily="34" charset="0"/>
              </a:rPr>
              <a:t>Enhanced Customer Satisfaction</a:t>
            </a:r>
            <a:r>
              <a:rPr lang="en-US" dirty="0">
                <a:latin typeface="Arial" panose="020B0604020202020204" pitchFamily="34" charset="0"/>
                <a:cs typeface="Arial" panose="020B0604020202020204" pitchFamily="34" charset="0"/>
              </a:rPr>
              <a:t>:</a:t>
            </a:r>
          </a:p>
          <a:p>
            <a:pPr marL="742950" lvl="1"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BPR often focuses on aligning processes with customer needs and expectations. By streamlining processes and improving service delivery, organizations can enhance customer satisfaction, loyalty, and retention.</a:t>
            </a:r>
          </a:p>
        </p:txBody>
      </p:sp>
    </p:spTree>
    <p:extLst>
      <p:ext uri="{BB962C8B-B14F-4D97-AF65-F5344CB8AC3E}">
        <p14:creationId xmlns:p14="http://schemas.microsoft.com/office/powerpoint/2010/main" val="2578777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0CFD-73A3-1C61-764C-145808FC41EC}"/>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Benefits and Challenges of BPR</a:t>
            </a:r>
          </a:p>
        </p:txBody>
      </p:sp>
      <p:sp>
        <p:nvSpPr>
          <p:cNvPr id="3" name="Slide Number Placeholder 3">
            <a:extLst>
              <a:ext uri="{FF2B5EF4-FFF2-40B4-BE49-F238E27FC236}">
                <a16:creationId xmlns:a16="http://schemas.microsoft.com/office/drawing/2014/main" id="{C7380525-F4F8-7A39-73C8-BA66BFA31C7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63</a:t>
            </a:fld>
            <a:endParaRPr lang="en-US" dirty="0"/>
          </a:p>
        </p:txBody>
      </p:sp>
      <p:sp>
        <p:nvSpPr>
          <p:cNvPr id="5" name="TextBox 4">
            <a:extLst>
              <a:ext uri="{FF2B5EF4-FFF2-40B4-BE49-F238E27FC236}">
                <a16:creationId xmlns:a16="http://schemas.microsoft.com/office/drawing/2014/main" id="{84628017-72FA-D4FD-9349-2D085CA36862}"/>
              </a:ext>
            </a:extLst>
          </p:cNvPr>
          <p:cNvSpPr txBox="1"/>
          <p:nvPr/>
        </p:nvSpPr>
        <p:spPr>
          <a:xfrm>
            <a:off x="838200" y="723574"/>
            <a:ext cx="8376920" cy="5247590"/>
          </a:xfrm>
          <a:prstGeom prst="rect">
            <a:avLst/>
          </a:prstGeom>
          <a:noFill/>
        </p:spPr>
        <p:txBody>
          <a:bodyPr wrap="square">
            <a:spAutoFit/>
          </a:bodyPr>
          <a:lstStyle>
            <a:defPPr>
              <a:defRPr lang="en-US"/>
            </a:defPPr>
            <a:lvl1pPr>
              <a:spcBef>
                <a:spcPts val="600"/>
              </a:spcBef>
              <a:defRPr>
                <a:latin typeface="Arial" panose="020B0604020202020204" pitchFamily="34" charset="0"/>
                <a:cs typeface="Arial" panose="020B0604020202020204" pitchFamily="34" charset="0"/>
              </a:defRPr>
            </a:lvl1pPr>
            <a:lvl2pPr lvl="1">
              <a:spcBef>
                <a:spcPts val="600"/>
              </a:spcBef>
              <a:buFont typeface="Arial" panose="020B0604020202020204" pitchFamily="34" charset="0"/>
              <a:buChar char="•"/>
              <a:defRPr>
                <a:latin typeface="Arial" panose="020B0604020202020204" pitchFamily="34" charset="0"/>
                <a:cs typeface="Arial" panose="020B0604020202020204" pitchFamily="34" charset="0"/>
              </a:defRPr>
            </a:lvl2pPr>
          </a:lstStyle>
          <a:p>
            <a:r>
              <a:rPr lang="en-US" sz="2400" b="1" dirty="0"/>
              <a:t>Benefits of BPR cont.:</a:t>
            </a:r>
          </a:p>
          <a:p>
            <a:endParaRPr lang="en-US" sz="2400" b="1" dirty="0"/>
          </a:p>
          <a:p>
            <a:pPr marL="342900" indent="-342900">
              <a:buFont typeface="+mj-lt"/>
              <a:buAutoNum type="arabicPeriod" startAt="4"/>
            </a:pPr>
            <a:r>
              <a:rPr lang="en-US" b="1" dirty="0"/>
              <a:t>Increased Agility &amp; Adaptability:</a:t>
            </a:r>
          </a:p>
          <a:p>
            <a:pPr marL="742950" lvl="1" indent="-285750"/>
            <a:r>
              <a:rPr lang="en-US" dirty="0"/>
              <a:t>BPR helps organizations become more flexible and responsive to change. By redesigning processes to be more adaptable, organizations can quickly react to market shifts, technological advancements, and customer demands.</a:t>
            </a:r>
          </a:p>
          <a:p>
            <a:pPr marL="342900" indent="-342900">
              <a:buFont typeface="+mj-lt"/>
              <a:buAutoNum type="arabicPeriod" startAt="5"/>
            </a:pPr>
            <a:r>
              <a:rPr lang="en-US" b="1" dirty="0"/>
              <a:t>Quality Improvement:</a:t>
            </a:r>
          </a:p>
          <a:p>
            <a:pPr marL="742950" lvl="1" indent="-285750"/>
            <a:r>
              <a:rPr lang="en-US" dirty="0"/>
              <a:t>BPR focuses on eliminating errors and reducing defects by redesigning processes to be more robust and reliable. This leads to improved product and service quality, which further enhances customer satisfaction.</a:t>
            </a:r>
          </a:p>
          <a:p>
            <a:pPr marL="342900" indent="-342900">
              <a:buFont typeface="+mj-lt"/>
              <a:buAutoNum type="arabicPeriod" startAt="6"/>
            </a:pPr>
            <a:r>
              <a:rPr lang="en-US" b="1" dirty="0"/>
              <a:t>Employee Empowerment:</a:t>
            </a:r>
          </a:p>
          <a:p>
            <a:pPr marL="742950" lvl="1" indent="-285750"/>
            <a:r>
              <a:rPr lang="en-US" dirty="0"/>
              <a:t>BPR often involves employees in the redesign process, empowering them to take ownership of their work and contribute to improvement initiatives. This can lead to increased motivation, engagement, and job satisfaction.</a:t>
            </a:r>
          </a:p>
        </p:txBody>
      </p:sp>
    </p:spTree>
    <p:extLst>
      <p:ext uri="{BB962C8B-B14F-4D97-AF65-F5344CB8AC3E}">
        <p14:creationId xmlns:p14="http://schemas.microsoft.com/office/powerpoint/2010/main" val="455769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6F8A-D6E9-3053-35D5-2C9E5F0F21DD}"/>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Benefits and Challenges of BPR</a:t>
            </a:r>
          </a:p>
        </p:txBody>
      </p:sp>
      <p:sp>
        <p:nvSpPr>
          <p:cNvPr id="3" name="Slide Number Placeholder 3">
            <a:extLst>
              <a:ext uri="{FF2B5EF4-FFF2-40B4-BE49-F238E27FC236}">
                <a16:creationId xmlns:a16="http://schemas.microsoft.com/office/drawing/2014/main" id="{855F07C6-CED3-4F6B-7659-90D54EBFDBD1}"/>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64</a:t>
            </a:fld>
            <a:endParaRPr lang="en-US" dirty="0"/>
          </a:p>
        </p:txBody>
      </p:sp>
      <p:sp>
        <p:nvSpPr>
          <p:cNvPr id="5" name="TextBox 4">
            <a:extLst>
              <a:ext uri="{FF2B5EF4-FFF2-40B4-BE49-F238E27FC236}">
                <a16:creationId xmlns:a16="http://schemas.microsoft.com/office/drawing/2014/main" id="{14F4B03C-F5FF-4A2C-1720-01499C977A4C}"/>
              </a:ext>
            </a:extLst>
          </p:cNvPr>
          <p:cNvSpPr txBox="1"/>
          <p:nvPr/>
        </p:nvSpPr>
        <p:spPr>
          <a:xfrm>
            <a:off x="838199" y="721526"/>
            <a:ext cx="9478617" cy="5509200"/>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Challenges of BPR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While BPR offers significant potential benefits, it also comes with its fair share of challenges:</a:t>
            </a:r>
          </a:p>
          <a:p>
            <a:endParaRPr lang="en-US" sz="1600" dirty="0">
              <a:latin typeface="Arial" panose="020B0604020202020204" pitchFamily="34" charset="0"/>
              <a:cs typeface="Arial" panose="020B0604020202020204" pitchFamily="34" charset="0"/>
            </a:endParaRPr>
          </a:p>
          <a:p>
            <a:pPr>
              <a:buFont typeface="+mj-lt"/>
              <a:buAutoNum type="arabicPeriod"/>
            </a:pPr>
            <a:r>
              <a:rPr lang="en-US" sz="1600" b="1" dirty="0">
                <a:latin typeface="Arial" panose="020B0604020202020204" pitchFamily="34" charset="0"/>
                <a:cs typeface="Arial" panose="020B0604020202020204" pitchFamily="34" charset="0"/>
              </a:rPr>
              <a:t> Resistance to Change: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People are naturally resistant to change, and BPR often involves significant disruptions to established routines and ways of working. Employees may resist major changes to their work processes, leading to low morale and decreased productivity. Overcoming this resistance and ensuring employee buy-in is a crucial challenge.</a:t>
            </a:r>
          </a:p>
          <a:p>
            <a:pPr>
              <a:buFont typeface="+mj-lt"/>
              <a:buAutoNum type="arabicPeriod" startAt="2"/>
            </a:pPr>
            <a:r>
              <a:rPr lang="en-US" sz="1600" b="1" dirty="0">
                <a:latin typeface="Arial" panose="020B0604020202020204" pitchFamily="34" charset="0"/>
                <a:cs typeface="Arial" panose="020B0604020202020204" pitchFamily="34" charset="0"/>
              </a:rPr>
              <a:t> High Cost &amp; Resource Intensive: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BPR initiatives can be expensive and time-consuming, requiring substantial investments in technology, training, and consulting services. Organizations need to carefully weigh the potential benefits against the costs involved.</a:t>
            </a:r>
          </a:p>
          <a:p>
            <a:pPr>
              <a:buFont typeface="+mj-lt"/>
              <a:buAutoNum type="arabicPeriod" startAt="3"/>
            </a:pPr>
            <a:r>
              <a:rPr lang="en-US" sz="1600" b="1" dirty="0">
                <a:latin typeface="Arial" panose="020B0604020202020204" pitchFamily="34" charset="0"/>
                <a:cs typeface="Arial" panose="020B0604020202020204" pitchFamily="34" charset="0"/>
              </a:rPr>
              <a:t> Risk of Failure:</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BPR is a complex undertaking, and there is always a risk of failure if not properly planned and executed. Organizations need to have a clear vision, strong leadership, and effective change management strategies in place to ensure success.</a:t>
            </a:r>
          </a:p>
          <a:p>
            <a:pPr marL="342900" indent="-342900">
              <a:buFont typeface="+mj-lt"/>
              <a:buAutoNum type="arabicPeriod" startAt="4"/>
            </a:pPr>
            <a:r>
              <a:rPr kumimoji="0" lang="en-US" altLang="en-US" sz="1600" b="1" i="0" u="none" strike="noStrike" cap="none" normalizeH="0" baseline="0" dirty="0">
                <a:ln>
                  <a:noFill/>
                </a:ln>
                <a:solidFill>
                  <a:schemeClr val="tx1"/>
                </a:solidFill>
                <a:effectLst/>
                <a:latin typeface="Arial" panose="020B0604020202020204" pitchFamily="34" charset="0"/>
              </a:rPr>
              <a:t>Lack of Top Management Support:</a:t>
            </a:r>
            <a:r>
              <a:rPr kumimoji="0" lang="en-US" altLang="en-US" sz="1600" b="0" i="0" u="none" strike="noStrike" cap="none" normalizeH="0" baseline="0" dirty="0">
                <a:ln>
                  <a:noFill/>
                </a:ln>
                <a:solidFill>
                  <a:schemeClr val="tx1"/>
                </a:solidFill>
                <a:effectLst/>
                <a:latin typeface="Arial" panose="020B0604020202020204" pitchFamily="34" charset="0"/>
              </a:rPr>
              <a:t> Successful BPR requires strong leadership and commitment from top management.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739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9C75-8956-2BB8-345C-81EF4B2866DB}"/>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Benefits and Challenges of BPR</a:t>
            </a:r>
          </a:p>
        </p:txBody>
      </p:sp>
      <p:sp>
        <p:nvSpPr>
          <p:cNvPr id="3" name="Slide Number Placeholder 3">
            <a:extLst>
              <a:ext uri="{FF2B5EF4-FFF2-40B4-BE49-F238E27FC236}">
                <a16:creationId xmlns:a16="http://schemas.microsoft.com/office/drawing/2014/main" id="{FD3F0832-3B72-5DA0-B2FD-9A19D52E704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65</a:t>
            </a:fld>
            <a:endParaRPr lang="en-US" dirty="0"/>
          </a:p>
        </p:txBody>
      </p:sp>
      <p:sp>
        <p:nvSpPr>
          <p:cNvPr id="5" name="TextBox 4">
            <a:extLst>
              <a:ext uri="{FF2B5EF4-FFF2-40B4-BE49-F238E27FC236}">
                <a16:creationId xmlns:a16="http://schemas.microsoft.com/office/drawing/2014/main" id="{2292546E-244B-0547-C23F-A23D94BE446B}"/>
              </a:ext>
            </a:extLst>
          </p:cNvPr>
          <p:cNvSpPr txBox="1"/>
          <p:nvPr/>
        </p:nvSpPr>
        <p:spPr>
          <a:xfrm>
            <a:off x="838200" y="1968021"/>
            <a:ext cx="9269896" cy="4247317"/>
          </a:xfrm>
          <a:prstGeom prst="rect">
            <a:avLst/>
          </a:prstGeom>
          <a:noFill/>
        </p:spPr>
        <p:txBody>
          <a:bodyPr wrap="square">
            <a:spAutoFit/>
          </a:bodyPr>
          <a:lstStyle/>
          <a:p>
            <a:pPr marL="342900" indent="-342900">
              <a:buFont typeface="+mj-lt"/>
              <a:buAutoNum type="arabicPeriod" startAt="5"/>
            </a:pPr>
            <a:r>
              <a:rPr lang="en-US" b="1" dirty="0">
                <a:latin typeface="Arial" panose="020B0604020202020204" pitchFamily="34" charset="0"/>
                <a:cs typeface="Arial" panose="020B0604020202020204" pitchFamily="34" charset="0"/>
              </a:rPr>
              <a:t> Potential for Job Losses: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BPR can lead to job losses as processes are streamlined and automated. This can create anxiety and uncertainty among employees, negatively affecting morale and productivity.</a:t>
            </a:r>
          </a:p>
          <a:p>
            <a:pPr marL="342900" indent="-342900">
              <a:buFont typeface="+mj-lt"/>
              <a:buAutoNum type="arabicPeriod" startAt="5"/>
            </a:pPr>
            <a:r>
              <a:rPr lang="en-US" b="1" dirty="0">
                <a:latin typeface="Arial" panose="020B0604020202020204" pitchFamily="34" charset="0"/>
                <a:cs typeface="Arial" panose="020B0604020202020204" pitchFamily="34" charset="0"/>
              </a:rPr>
              <a:t> Difficulty in Measuring Success: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Measuring the success of BPR initiatives can be challenging, as the benefits may not always be immediately quantifiable. Organizations need to establish clear metrics and track progress to ensure that BPR is delivering the desired results.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lang="en-US" altLang="en-US" b="1" dirty="0">
                <a:latin typeface="Arial" panose="020B0604020202020204" pitchFamily="34" charset="0"/>
                <a:cs typeface="Arial" panose="020B0604020202020204" pitchFamily="34" charset="0"/>
              </a:rPr>
              <a:t>Inadequate Planning and Execution: </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BPR initiatives can be complex and require careful planning and execution to succeed.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Overemphasis on Technology: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BPR should not focus solely on technology; it should also consider people and organizational culture.</a:t>
            </a:r>
            <a:endParaRPr lang="en-US" dirty="0"/>
          </a:p>
          <a:p>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2C4FCB4-75FD-29FD-8967-9CA94F2DC190}"/>
              </a:ext>
            </a:extLst>
          </p:cNvPr>
          <p:cNvSpPr txBox="1"/>
          <p:nvPr/>
        </p:nvSpPr>
        <p:spPr>
          <a:xfrm>
            <a:off x="838200" y="1345722"/>
            <a:ext cx="6097656"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Challenges of BPR cont.</a:t>
            </a:r>
          </a:p>
        </p:txBody>
      </p:sp>
    </p:spTree>
    <p:extLst>
      <p:ext uri="{BB962C8B-B14F-4D97-AF65-F5344CB8AC3E}">
        <p14:creationId xmlns:p14="http://schemas.microsoft.com/office/powerpoint/2010/main" val="3977188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D793-6743-CFFE-CEFC-E1E09BE10F4C}"/>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Best Way to Get Started</a:t>
            </a:r>
          </a:p>
        </p:txBody>
      </p:sp>
      <p:sp>
        <p:nvSpPr>
          <p:cNvPr id="3" name="Slide Number Placeholder 3">
            <a:extLst>
              <a:ext uri="{FF2B5EF4-FFF2-40B4-BE49-F238E27FC236}">
                <a16:creationId xmlns:a16="http://schemas.microsoft.com/office/drawing/2014/main" id="{2D136F84-69DF-6B44-7B32-C8022B0DE8AE}"/>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66</a:t>
            </a:fld>
            <a:endParaRPr lang="en-US" dirty="0"/>
          </a:p>
        </p:txBody>
      </p:sp>
      <p:sp>
        <p:nvSpPr>
          <p:cNvPr id="4" name="Rectangle 1">
            <a:extLst>
              <a:ext uri="{FF2B5EF4-FFF2-40B4-BE49-F238E27FC236}">
                <a16:creationId xmlns:a16="http://schemas.microsoft.com/office/drawing/2014/main" id="{F5F0BEAD-A2E0-C6B3-73AB-D59B64BD3B08}"/>
              </a:ext>
            </a:extLst>
          </p:cNvPr>
          <p:cNvSpPr>
            <a:spLocks noChangeArrowheads="1"/>
          </p:cNvSpPr>
          <p:nvPr/>
        </p:nvSpPr>
        <p:spPr bwMode="auto">
          <a:xfrm>
            <a:off x="838200" y="1136483"/>
            <a:ext cx="1073990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Secure Top Management Commitment: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BPR </a:t>
            </a:r>
            <a:r>
              <a:rPr kumimoji="0" lang="en-US" altLang="en-US" sz="1800" b="1" i="0" u="none" strike="noStrike" cap="none" normalizeH="0" baseline="0" dirty="0">
                <a:ln>
                  <a:noFill/>
                </a:ln>
                <a:solidFill>
                  <a:schemeClr val="tx1"/>
                </a:solidFill>
                <a:effectLst/>
                <a:latin typeface="Arial" panose="020B0604020202020204" pitchFamily="34" charset="0"/>
              </a:rPr>
              <a:t>requires significant </a:t>
            </a:r>
            <a:r>
              <a:rPr kumimoji="0" lang="en-US" altLang="en-US" sz="1800" b="0" i="0" u="none" strike="noStrike" cap="none" normalizeH="0" baseline="0" dirty="0">
                <a:ln>
                  <a:noFill/>
                </a:ln>
                <a:solidFill>
                  <a:schemeClr val="tx1"/>
                </a:solidFill>
                <a:effectLst/>
                <a:latin typeface="Arial" panose="020B0604020202020204" pitchFamily="34" charset="0"/>
              </a:rPr>
              <a:t>organizational change and investment.</a:t>
            </a: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Obtain explicit support and buy-in</a:t>
            </a:r>
            <a:r>
              <a:rPr kumimoji="0" lang="en-US" altLang="en-US" b="0" i="0" u="none" strike="noStrike" cap="none" normalizeH="0" baseline="0" dirty="0">
                <a:ln>
                  <a:noFill/>
                </a:ln>
                <a:solidFill>
                  <a:schemeClr val="tx1"/>
                </a:solidFill>
                <a:effectLst/>
                <a:latin typeface="Arial" panose="020B0604020202020204" pitchFamily="34" charset="0"/>
              </a:rPr>
              <a:t> from top leadership to ensure the necessary resources, authority, and momentum for success.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hlinkClick r:id="rId3"/>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Define Clear Objectives and Scope: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Establish a compelling vision</a:t>
            </a:r>
            <a:r>
              <a:rPr kumimoji="0" lang="en-US" altLang="en-US" b="0" i="0" u="none" strike="noStrike" cap="none" normalizeH="0" baseline="0" dirty="0">
                <a:ln>
                  <a:noFill/>
                </a:ln>
                <a:solidFill>
                  <a:schemeClr val="tx1"/>
                </a:solidFill>
                <a:effectLst/>
                <a:latin typeface="Arial" panose="020B0604020202020204" pitchFamily="34" charset="0"/>
              </a:rPr>
              <a:t> for the desired future state.</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 Clearly define the specific problems BPR aims to address and the measurable outcomes you want to achieve. </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rial" panose="020B0604020202020204" pitchFamily="34" charset="0"/>
              </a:rPr>
              <a:t>Outline the scope of the initiative, including the processes and areas to be targeted.</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3. Assemble a Cross-Functional/CM Team:</a:t>
            </a:r>
          </a:p>
          <a:p>
            <a:pPr marL="233363" lvl="1" indent="-233363">
              <a:buFont typeface="Arial" panose="020B0604020202020204" pitchFamily="34" charset="0"/>
              <a:buChar char="•"/>
            </a:pPr>
            <a:r>
              <a:rPr lang="en-US" b="1" dirty="0">
                <a:latin typeface="Arial" panose="020B0604020202020204" pitchFamily="34" charset="0"/>
                <a:cs typeface="Arial" panose="020B0604020202020204" pitchFamily="34" charset="0"/>
              </a:rPr>
              <a:t>Form a dedicated BPR team</a:t>
            </a:r>
            <a:r>
              <a:rPr lang="en-US" dirty="0">
                <a:latin typeface="Arial" panose="020B0604020202020204" pitchFamily="34" charset="0"/>
                <a:cs typeface="Arial" panose="020B0604020202020204" pitchFamily="34" charset="0"/>
              </a:rPr>
              <a:t> comprising individuals from different departments and levels within the organization and/or your team of CM business anthropologists.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Ensure the team possesses a mix of skills and expertise, including process knowledge, analytical abilities, and CM knowledge and capabilities.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2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FEDC-F51C-DB76-F37F-F3BB4EFEE4CF}"/>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Best Way to Get Started</a:t>
            </a:r>
          </a:p>
        </p:txBody>
      </p:sp>
      <p:sp>
        <p:nvSpPr>
          <p:cNvPr id="3" name="Slide Number Placeholder 3">
            <a:extLst>
              <a:ext uri="{FF2B5EF4-FFF2-40B4-BE49-F238E27FC236}">
                <a16:creationId xmlns:a16="http://schemas.microsoft.com/office/drawing/2014/main" id="{B3BF8657-06D8-5DA9-EBE7-53689E700227}"/>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67</a:t>
            </a:fld>
            <a:endParaRPr lang="en-US" dirty="0"/>
          </a:p>
        </p:txBody>
      </p:sp>
      <p:sp>
        <p:nvSpPr>
          <p:cNvPr id="4" name="Content Placeholder 5">
            <a:extLst>
              <a:ext uri="{FF2B5EF4-FFF2-40B4-BE49-F238E27FC236}">
                <a16:creationId xmlns:a16="http://schemas.microsoft.com/office/drawing/2014/main" id="{853F4BC7-F982-44D2-0F5D-1D9212E44DEA}"/>
              </a:ext>
            </a:extLst>
          </p:cNvPr>
          <p:cNvSpPr txBox="1">
            <a:spLocks/>
          </p:cNvSpPr>
          <p:nvPr/>
        </p:nvSpPr>
        <p:spPr>
          <a:xfrm>
            <a:off x="838200" y="1317258"/>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Font typeface="+mj-lt"/>
              <a:buAutoNum type="arabicPeriod" startAt="4"/>
            </a:pPr>
            <a:r>
              <a:rPr lang="en-US" sz="1800" b="1" dirty="0">
                <a:latin typeface="Arial" panose="020B0604020202020204" pitchFamily="34" charset="0"/>
                <a:cs typeface="Arial" panose="020B0604020202020204" pitchFamily="34" charset="0"/>
              </a:rPr>
              <a:t>Conduct a Thorough Process Analysis:</a:t>
            </a:r>
          </a:p>
          <a:p>
            <a:pPr>
              <a:spcBef>
                <a:spcPts val="600"/>
              </a:spcBef>
            </a:pPr>
            <a:r>
              <a:rPr lang="en-US" sz="1800" dirty="0">
                <a:latin typeface="Arial" panose="020B0604020202020204" pitchFamily="34" charset="0"/>
                <a:cs typeface="Arial" panose="020B0604020202020204" pitchFamily="34" charset="0"/>
              </a:rPr>
              <a:t>Map and analyze existing processes to deeply understand their current state, including their strengths, weaknesses, issues/bottlenecks, and inefficiencies. </a:t>
            </a:r>
          </a:p>
          <a:p>
            <a:pPr lvl="1">
              <a:spcBef>
                <a:spcPts val="600"/>
              </a:spcBef>
            </a:pPr>
            <a:r>
              <a:rPr lang="en-US" sz="1800" dirty="0">
                <a:latin typeface="Arial" panose="020B0604020202020204" pitchFamily="34" charset="0"/>
                <a:cs typeface="Arial" panose="020B0604020202020204" pitchFamily="34" charset="0"/>
              </a:rPr>
              <a:t>Use tools like process mapping/modeling, data analysis, and stakeholder interviews to gather insights.</a:t>
            </a:r>
          </a:p>
          <a:p>
            <a:pPr marL="457200" lvl="1" indent="0">
              <a:spcBef>
                <a:spcPts val="600"/>
              </a:spcBef>
              <a:buNone/>
            </a:pPr>
            <a:endParaRPr lang="en-US" sz="1400" dirty="0">
              <a:latin typeface="Arial" panose="020B0604020202020204" pitchFamily="34" charset="0"/>
              <a:cs typeface="Arial" panose="020B0604020202020204" pitchFamily="34" charset="0"/>
            </a:endParaRPr>
          </a:p>
          <a:p>
            <a:pPr marL="342900" indent="-342900">
              <a:spcBef>
                <a:spcPts val="600"/>
              </a:spcBef>
              <a:buFont typeface="+mj-lt"/>
              <a:buAutoNum type="arabicPeriod" startAt="5"/>
            </a:pPr>
            <a:r>
              <a:rPr lang="en-US" sz="1800" b="1" dirty="0">
                <a:latin typeface="Arial" panose="020B0604020202020204" pitchFamily="34" charset="0"/>
                <a:cs typeface="Arial" panose="020B0604020202020204" pitchFamily="34" charset="0"/>
              </a:rPr>
              <a:t>Identify and Prioritize Improvement Opportunities:</a:t>
            </a:r>
          </a:p>
          <a:p>
            <a:pPr>
              <a:spcBef>
                <a:spcPts val="600"/>
              </a:spcBef>
            </a:pPr>
            <a:r>
              <a:rPr lang="en-US" sz="1800" dirty="0">
                <a:latin typeface="Arial" panose="020B0604020202020204" pitchFamily="34" charset="0"/>
                <a:cs typeface="Arial" panose="020B0604020202020204" pitchFamily="34" charset="0"/>
              </a:rPr>
              <a:t>Based on the process analysis, identify areas for improvement and prioritize them based on their potential impact on the organization's objectives. </a:t>
            </a:r>
          </a:p>
          <a:p>
            <a:pPr lvl="1">
              <a:spcBef>
                <a:spcPts val="600"/>
              </a:spcBef>
            </a:pPr>
            <a:r>
              <a:rPr lang="en-US" sz="1800" dirty="0">
                <a:latin typeface="Arial" panose="020B0604020202020204" pitchFamily="34" charset="0"/>
                <a:cs typeface="Arial" panose="020B0604020202020204" pitchFamily="34" charset="0"/>
              </a:rPr>
              <a:t>Consider factors such as cost savings, quality enhancement, and customer satisfaction.</a:t>
            </a:r>
          </a:p>
          <a:p>
            <a:pPr marL="457200" lvl="1" indent="0">
              <a:spcBef>
                <a:spcPts val="600"/>
              </a:spcBef>
              <a:buNone/>
            </a:pPr>
            <a:endParaRPr lang="en-US" sz="1400" dirty="0">
              <a:latin typeface="Arial" panose="020B0604020202020204" pitchFamily="34" charset="0"/>
              <a:cs typeface="Arial" panose="020B0604020202020204" pitchFamily="34" charset="0"/>
            </a:endParaRPr>
          </a:p>
          <a:p>
            <a:pPr marL="342900" indent="-342900">
              <a:spcBef>
                <a:spcPts val="600"/>
              </a:spcBef>
              <a:buFont typeface="+mj-lt"/>
              <a:buAutoNum type="arabicPeriod" startAt="6"/>
            </a:pPr>
            <a:r>
              <a:rPr lang="en-US" sz="1800" b="1" dirty="0">
                <a:latin typeface="Arial" panose="020B0604020202020204" pitchFamily="34" charset="0"/>
                <a:cs typeface="Arial" panose="020B0604020202020204" pitchFamily="34" charset="0"/>
              </a:rPr>
              <a:t>Design and Model the New Process:</a:t>
            </a:r>
          </a:p>
          <a:p>
            <a:pPr>
              <a:spcBef>
                <a:spcPts val="600"/>
              </a:spcBef>
            </a:pPr>
            <a:r>
              <a:rPr lang="en-US" sz="1800" dirty="0">
                <a:latin typeface="Arial" panose="020B0604020202020204" pitchFamily="34" charset="0"/>
                <a:cs typeface="Arial" panose="020B0604020202020204" pitchFamily="34" charset="0"/>
              </a:rPr>
              <a:t>Develop a detailed redesigned process blueprint incorporating best practices, technology enablement, and innovative approaches. </a:t>
            </a:r>
          </a:p>
          <a:p>
            <a:pPr lvl="1">
              <a:spcBef>
                <a:spcPts val="600"/>
              </a:spcBef>
            </a:pPr>
            <a:r>
              <a:rPr lang="en-US" sz="1800" dirty="0">
                <a:latin typeface="Arial" panose="020B0604020202020204" pitchFamily="34" charset="0"/>
                <a:cs typeface="Arial" panose="020B0604020202020204" pitchFamily="34" charset="0"/>
              </a:rPr>
              <a:t>Utilize process modeling tools to visualize the new process and simulate its operation and performance.</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640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9FC1-32A1-34E5-852A-AF0464D46A6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Best Way to Get Started</a:t>
            </a:r>
          </a:p>
        </p:txBody>
      </p:sp>
      <p:sp>
        <p:nvSpPr>
          <p:cNvPr id="3" name="Slide Number Placeholder 3">
            <a:extLst>
              <a:ext uri="{FF2B5EF4-FFF2-40B4-BE49-F238E27FC236}">
                <a16:creationId xmlns:a16="http://schemas.microsoft.com/office/drawing/2014/main" id="{DDFF857A-43D5-7152-66F5-80EABD5DCEE0}"/>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68</a:t>
            </a:fld>
            <a:endParaRPr lang="en-US" dirty="0"/>
          </a:p>
        </p:txBody>
      </p:sp>
      <p:sp>
        <p:nvSpPr>
          <p:cNvPr id="4" name="Rectangle 1">
            <a:extLst>
              <a:ext uri="{FF2B5EF4-FFF2-40B4-BE49-F238E27FC236}">
                <a16:creationId xmlns:a16="http://schemas.microsoft.com/office/drawing/2014/main" id="{7ED6C4C2-DD8A-4A36-0A5E-2D4C924855CB}"/>
              </a:ext>
            </a:extLst>
          </p:cNvPr>
          <p:cNvSpPr>
            <a:spLocks noChangeArrowheads="1"/>
          </p:cNvSpPr>
          <p:nvPr/>
        </p:nvSpPr>
        <p:spPr bwMode="auto">
          <a:xfrm>
            <a:off x="838200" y="986445"/>
            <a:ext cx="10968403"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7. Implement the New Process in a Controlled Environment: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Pilot the redesigned process</a:t>
            </a:r>
            <a:r>
              <a:rPr kumimoji="0" lang="en-US" altLang="en-US" b="0" i="0" u="none" strike="noStrike" cap="none" normalizeH="0" baseline="0" dirty="0">
                <a:ln>
                  <a:noFill/>
                </a:ln>
                <a:solidFill>
                  <a:schemeClr val="tx1"/>
                </a:solidFill>
                <a:effectLst/>
                <a:latin typeface="Arial" panose="020B0604020202020204" pitchFamily="34" charset="0"/>
              </a:rPr>
              <a:t> in a controlled environment to test its effectiveness, identify potential issues, and gather stakeholder feedback. Based on the pilot results, make necessary adjustments.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8. Roll Out and Monitor the New Process: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Implement the new process</a:t>
            </a:r>
            <a:r>
              <a:rPr kumimoji="0" lang="en-US" altLang="en-US" b="0" i="0" u="none" strike="noStrike" cap="none" normalizeH="0" baseline="0" dirty="0">
                <a:ln>
                  <a:noFill/>
                </a:ln>
                <a:solidFill>
                  <a:schemeClr val="tx1"/>
                </a:solidFill>
                <a:effectLst/>
                <a:latin typeface="Arial" panose="020B0604020202020204" pitchFamily="34" charset="0"/>
              </a:rPr>
              <a:t> across the organization, ensuring that employees are adequately trained and supported. </a:t>
            </a:r>
            <a:r>
              <a:rPr kumimoji="0" lang="en-US" altLang="en-US" b="1" i="0" u="none" strike="noStrike" cap="none" normalizeH="0" baseline="0" dirty="0">
                <a:ln>
                  <a:noFill/>
                </a:ln>
                <a:solidFill>
                  <a:schemeClr val="tx1"/>
                </a:solidFill>
                <a:effectLst/>
                <a:latin typeface="Arial" panose="020B0604020202020204" pitchFamily="34" charset="0"/>
              </a:rPr>
              <a:t>Establish clear communication channels</a:t>
            </a:r>
            <a:r>
              <a:rPr kumimoji="0" lang="en-US" altLang="en-US" b="0" i="0" u="none" strike="noStrike" cap="none" normalizeH="0" baseline="0" dirty="0">
                <a:ln>
                  <a:noFill/>
                </a:ln>
                <a:solidFill>
                  <a:schemeClr val="tx1"/>
                </a:solidFill>
                <a:effectLst/>
                <a:latin typeface="Arial" panose="020B0604020202020204" pitchFamily="34" charset="0"/>
              </a:rPr>
              <a:t> to address any concerns or resistance to change. </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9. Monitor the process performance</a:t>
            </a:r>
            <a:r>
              <a:rPr kumimoji="0" lang="en-US" altLang="en-US" sz="1800" b="0" i="0" u="none" strike="noStrike" cap="none" normalizeH="0" baseline="0" dirty="0">
                <a:ln>
                  <a:noFill/>
                </a:ln>
                <a:solidFill>
                  <a:schemeClr val="tx1"/>
                </a:solidFill>
                <a:effectLst/>
                <a:latin typeface="Arial" panose="020B0604020202020204" pitchFamily="34" charset="0"/>
              </a:rPr>
              <a:t> regularly to track progress and identify any further improvement opportunities. </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Additional considerations: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Change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Technology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Continuous Improvement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65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69</a:t>
            </a:fld>
            <a:endParaRPr lang="en-US" dirty="0"/>
          </a:p>
        </p:txBody>
      </p:sp>
    </p:spTree>
    <p:extLst>
      <p:ext uri="{BB962C8B-B14F-4D97-AF65-F5344CB8AC3E}">
        <p14:creationId xmlns:p14="http://schemas.microsoft.com/office/powerpoint/2010/main" val="288525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7B1E-3EAC-CA5C-96BB-4CA73ED6DA1E}"/>
              </a:ext>
            </a:extLst>
          </p:cNvPr>
          <p:cNvSpPr txBox="1">
            <a:spLocks/>
          </p:cNvSpPr>
          <p:nvPr/>
        </p:nvSpPr>
        <p:spPr>
          <a:xfrm>
            <a:off x="492113" y="2494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Let’s Introduce Ourselves</a:t>
            </a:r>
          </a:p>
        </p:txBody>
      </p:sp>
      <p:sp>
        <p:nvSpPr>
          <p:cNvPr id="3" name="Content Placeholder 2">
            <a:extLst>
              <a:ext uri="{FF2B5EF4-FFF2-40B4-BE49-F238E27FC236}">
                <a16:creationId xmlns:a16="http://schemas.microsoft.com/office/drawing/2014/main" id="{E4EA8E9B-2B3B-55CE-ED49-3BC0BB3B98A4}"/>
              </a:ext>
            </a:extLst>
          </p:cNvPr>
          <p:cNvSpPr txBox="1">
            <a:spLocks/>
          </p:cNvSpPr>
          <p:nvPr/>
        </p:nvSpPr>
        <p:spPr>
          <a:xfrm>
            <a:off x="6496907" y="2242374"/>
            <a:ext cx="3861338" cy="237325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b="1" dirty="0">
                <a:solidFill>
                  <a:srgbClr val="000000"/>
                </a:solidFill>
                <a:latin typeface="Arial" panose="020B0604020202020204" pitchFamily="34" charset="0"/>
                <a:cs typeface="Arial" panose="020B0604020202020204" pitchFamily="34" charset="0"/>
              </a:rPr>
              <a:t>Student introductions </a:t>
            </a:r>
          </a:p>
          <a:p>
            <a:pPr marL="571500" lvl="1" indent="-285750"/>
            <a:r>
              <a:rPr lang="en-US" sz="1800" dirty="0">
                <a:solidFill>
                  <a:srgbClr val="000000"/>
                </a:solidFill>
                <a:latin typeface="Arial" panose="020B0604020202020204" pitchFamily="34" charset="0"/>
                <a:cs typeface="Arial" panose="020B0604020202020204" pitchFamily="34" charset="0"/>
              </a:rPr>
              <a:t>Background &amp; experience </a:t>
            </a:r>
          </a:p>
          <a:p>
            <a:pPr marL="571500" lvl="1" indent="-285750"/>
            <a:r>
              <a:rPr lang="en-US" sz="1800" dirty="0">
                <a:solidFill>
                  <a:srgbClr val="000000"/>
                </a:solidFill>
                <a:latin typeface="Arial" panose="020B0604020202020204" pitchFamily="34" charset="0"/>
                <a:cs typeface="Arial" panose="020B0604020202020204" pitchFamily="34" charset="0"/>
              </a:rPr>
              <a:t>Organization </a:t>
            </a:r>
          </a:p>
          <a:p>
            <a:pPr marL="571500" lvl="1" indent="-285750"/>
            <a:r>
              <a:rPr lang="en-US" sz="1800" dirty="0">
                <a:solidFill>
                  <a:srgbClr val="000000"/>
                </a:solidFill>
                <a:latin typeface="Arial" panose="020B0604020202020204" pitchFamily="34" charset="0"/>
                <a:cs typeface="Arial" panose="020B0604020202020204" pitchFamily="34" charset="0"/>
              </a:rPr>
              <a:t>Responsibilities </a:t>
            </a:r>
          </a:p>
          <a:p>
            <a:pPr marL="571500" lvl="1" indent="-285750"/>
            <a:r>
              <a:rPr lang="en-US" sz="1800" dirty="0">
                <a:solidFill>
                  <a:srgbClr val="000000"/>
                </a:solidFill>
                <a:latin typeface="Arial" panose="020B0604020202020204" pitchFamily="34" charset="0"/>
                <a:cs typeface="Arial" panose="020B0604020202020204" pitchFamily="34" charset="0"/>
              </a:rPr>
              <a:t>Types of “products” goals, etc.</a:t>
            </a:r>
          </a:p>
          <a:p>
            <a:pPr marL="57150" lvl="1" indent="0">
              <a:buNone/>
            </a:pPr>
            <a:endParaRPr lang="en-US" sz="1800" dirty="0">
              <a:solidFill>
                <a:srgbClr val="000000"/>
              </a:solidFill>
              <a:latin typeface="Arial" panose="020B0604020202020204" pitchFamily="34" charset="0"/>
              <a:cs typeface="Arial" panose="020B0604020202020204" pitchFamily="34" charset="0"/>
            </a:endParaRPr>
          </a:p>
          <a:p>
            <a:pPr marL="285750" indent="-285750"/>
            <a:r>
              <a:rPr lang="en-US" sz="2400" b="1" dirty="0">
                <a:solidFill>
                  <a:srgbClr val="000000"/>
                </a:solidFill>
                <a:latin typeface="Arial" panose="020B0604020202020204" pitchFamily="34" charset="0"/>
                <a:cs typeface="Arial" panose="020B0604020202020204" pitchFamily="34" charset="0"/>
              </a:rPr>
              <a:t>Instructor introduction</a:t>
            </a:r>
          </a:p>
          <a:p>
            <a:pPr marL="571500" lvl="1" indent="-285750"/>
            <a:r>
              <a:rPr lang="en-US" sz="1800" dirty="0">
                <a:solidFill>
                  <a:srgbClr val="000000"/>
                </a:solidFill>
                <a:latin typeface="Arial" panose="020B0604020202020204" pitchFamily="34" charset="0"/>
                <a:cs typeface="Arial" panose="020B0604020202020204" pitchFamily="34" charset="0"/>
              </a:rPr>
              <a:t>Background &amp; experience </a:t>
            </a:r>
          </a:p>
        </p:txBody>
      </p:sp>
      <p:sp>
        <p:nvSpPr>
          <p:cNvPr id="4" name="Slide Number Placeholder 8">
            <a:extLst>
              <a:ext uri="{FF2B5EF4-FFF2-40B4-BE49-F238E27FC236}">
                <a16:creationId xmlns:a16="http://schemas.microsoft.com/office/drawing/2014/main" id="{EA66B659-96D6-5281-4C7C-AB7DEBAD6474}"/>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a:t>
            </a:fld>
            <a:endParaRPr lang="en-US" dirty="0"/>
          </a:p>
        </p:txBody>
      </p:sp>
      <p:pic>
        <p:nvPicPr>
          <p:cNvPr id="5" name="Picture 4" descr="A group of people sitting on a hill looking at the sun&#10;&#10;Description automatically generated">
            <a:extLst>
              <a:ext uri="{FF2B5EF4-FFF2-40B4-BE49-F238E27FC236}">
                <a16:creationId xmlns:a16="http://schemas.microsoft.com/office/drawing/2014/main" id="{4ED3E79F-5C56-1720-C453-69A920971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6" y="1714500"/>
            <a:ext cx="3861338" cy="3429000"/>
          </a:xfrm>
          <a:prstGeom prst="rect">
            <a:avLst/>
          </a:prstGeom>
        </p:spPr>
      </p:pic>
    </p:spTree>
    <p:extLst>
      <p:ext uri="{BB962C8B-B14F-4D97-AF65-F5344CB8AC3E}">
        <p14:creationId xmlns:p14="http://schemas.microsoft.com/office/powerpoint/2010/main" val="2619662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900" b="1" dirty="0">
                <a:latin typeface="Arial" panose="020B0604020202020204" pitchFamily="34" charset="0"/>
                <a:cs typeface="Arial" panose="020B0604020202020204" pitchFamily="34" charset="0"/>
              </a:rPr>
              <a:t>Chapter 6</a:t>
            </a:r>
            <a:br>
              <a:rPr lang="en-US" sz="6900" b="1" dirty="0">
                <a:latin typeface="Arial" panose="020B0604020202020204" pitchFamily="34" charset="0"/>
                <a:cs typeface="Arial" panose="020B0604020202020204" pitchFamily="34" charset="0"/>
              </a:rPr>
            </a:br>
            <a:br>
              <a:rPr lang="en-US" sz="4000" dirty="0"/>
            </a:br>
            <a:br>
              <a:rPr lang="en-US" sz="4000" dirty="0"/>
            </a:br>
            <a:r>
              <a:rPr lang="en-US" sz="10700" dirty="0">
                <a:latin typeface="Arial" panose="020B0604020202020204" pitchFamily="34" charset="0"/>
                <a:ea typeface="Times New Roman" panose="02020603050405020304" pitchFamily="18" charset="0"/>
                <a:cs typeface="Arial" panose="020B0604020202020204" pitchFamily="34" charset="0"/>
              </a:rPr>
              <a:t>Identifying and Mapping Business Processes</a:t>
            </a:r>
            <a:br>
              <a:rPr lang="en-US" sz="9600" dirty="0"/>
            </a:br>
            <a:endParaRPr lang="en-US" sz="4000" dirty="0"/>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70</a:t>
            </a:fld>
            <a:endParaRPr lang="en-US" dirty="0"/>
          </a:p>
        </p:txBody>
      </p:sp>
    </p:spTree>
    <p:extLst>
      <p:ext uri="{BB962C8B-B14F-4D97-AF65-F5344CB8AC3E}">
        <p14:creationId xmlns:p14="http://schemas.microsoft.com/office/powerpoint/2010/main" val="163879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6.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kern="100" dirty="0">
                <a:effectLst/>
                <a:ea typeface="Times New Roman" panose="02020603050405020304" pitchFamily="18" charset="0"/>
              </a:rPr>
              <a:t>Identifying critical business processes</a:t>
            </a:r>
          </a:p>
          <a:p>
            <a:r>
              <a:rPr lang="en-US" dirty="0"/>
              <a:t>Techniques for mapping processes (e.g., flowcharts, SIPOC diagrams)</a:t>
            </a:r>
            <a:endParaRPr lang="en-US" kern="100" dirty="0"/>
          </a:p>
          <a:p>
            <a:r>
              <a:rPr lang="en-US" sz="2400" kern="100" dirty="0">
                <a:effectLst/>
                <a:ea typeface="Times New Roman" panose="02020603050405020304" pitchFamily="18" charset="0"/>
              </a:rPr>
              <a:t>Tools for process mapping (e.g., Microsoft Visio, Orpheus)</a:t>
            </a:r>
            <a:endParaRPr lang="en-US" kern="100" dirty="0">
              <a:ea typeface="Calibri" panose="020F0502020204030204" pitchFamily="34" charset="0"/>
            </a:endParaRPr>
          </a:p>
          <a:p>
            <a:r>
              <a:rPr lang="en-US" sz="2400" kern="100" dirty="0">
                <a:effectLst/>
                <a:ea typeface="Times New Roman" panose="02020603050405020304" pitchFamily="18" charset="0"/>
              </a:rPr>
              <a:t> </a:t>
            </a:r>
            <a:r>
              <a:rPr lang="en-US" sz="2200" dirty="0"/>
              <a:t>Key Points</a:t>
            </a:r>
          </a:p>
          <a:p>
            <a:endParaRPr lang="en-US" sz="2200" dirty="0"/>
          </a:p>
          <a:p>
            <a:r>
              <a:rPr lang="en-US" sz="2200" b="1" dirty="0">
                <a:solidFill>
                  <a:srgbClr val="00B0F0"/>
                </a:solidFill>
              </a:rPr>
              <a:t>Workshop</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71</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1255206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9F85-E34B-E983-7784-5D658EC11FE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Identifying Critical Business and Technical Processes</a:t>
            </a:r>
          </a:p>
        </p:txBody>
      </p:sp>
      <p:sp>
        <p:nvSpPr>
          <p:cNvPr id="3" name="Slide Number Placeholder 3">
            <a:extLst>
              <a:ext uri="{FF2B5EF4-FFF2-40B4-BE49-F238E27FC236}">
                <a16:creationId xmlns:a16="http://schemas.microsoft.com/office/drawing/2014/main" id="{4A7C4C0D-BE35-4BFB-1556-EEAF49447D66}"/>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72</a:t>
            </a:fld>
            <a:endParaRPr lang="en-US" dirty="0"/>
          </a:p>
        </p:txBody>
      </p:sp>
      <p:sp>
        <p:nvSpPr>
          <p:cNvPr id="4" name="Content Placeholder 2">
            <a:extLst>
              <a:ext uri="{FF2B5EF4-FFF2-40B4-BE49-F238E27FC236}">
                <a16:creationId xmlns:a16="http://schemas.microsoft.com/office/drawing/2014/main" id="{04A6AD8C-C211-E426-C3DE-4980D6016903}"/>
              </a:ext>
            </a:extLst>
          </p:cNvPr>
          <p:cNvSpPr txBox="1">
            <a:spLocks/>
          </p:cNvSpPr>
          <p:nvPr/>
        </p:nvSpPr>
        <p:spPr>
          <a:xfrm>
            <a:off x="838200" y="179070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dirty="0"/>
              <a:t>Identifying critical CM business processes is crucial for ensuring the effectiveness and efficiency of configuration management practices within an organization. </a:t>
            </a:r>
          </a:p>
          <a:p>
            <a:pPr marL="285750" indent="-285750">
              <a:spcBef>
                <a:spcPts val="600"/>
              </a:spcBef>
            </a:pPr>
            <a:r>
              <a:rPr lang="en-US" dirty="0"/>
              <a:t>These processes directly influence the ability to maintain control, consistency, and traceability of enterprise artifacts and communication throughout their lifecycle.</a:t>
            </a:r>
          </a:p>
        </p:txBody>
      </p:sp>
    </p:spTree>
    <p:extLst>
      <p:ext uri="{BB962C8B-B14F-4D97-AF65-F5344CB8AC3E}">
        <p14:creationId xmlns:p14="http://schemas.microsoft.com/office/powerpoint/2010/main" val="2650448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FD91-2F72-DB50-9926-8B6CF4E9023E}"/>
              </a:ext>
            </a:extLst>
          </p:cNvPr>
          <p:cNvSpPr txBox="1">
            <a:spLocks/>
          </p:cNvSpPr>
          <p:nvPr/>
        </p:nvSpPr>
        <p:spPr>
          <a:xfrm>
            <a:off x="838200" y="0"/>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Techniques for mapping processes (e.g., flowcharts, SIPOC diagrams)</a:t>
            </a:r>
          </a:p>
        </p:txBody>
      </p:sp>
      <p:sp>
        <p:nvSpPr>
          <p:cNvPr id="3" name="Slide Number Placeholder 3">
            <a:extLst>
              <a:ext uri="{FF2B5EF4-FFF2-40B4-BE49-F238E27FC236}">
                <a16:creationId xmlns:a16="http://schemas.microsoft.com/office/drawing/2014/main" id="{C5F980DD-8B75-CAFD-E11E-6CD439ECFE4D}"/>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73</a:t>
            </a:fld>
            <a:endParaRPr lang="en-US" dirty="0"/>
          </a:p>
        </p:txBody>
      </p:sp>
      <p:sp>
        <p:nvSpPr>
          <p:cNvPr id="4" name="Content Placeholder 2">
            <a:extLst>
              <a:ext uri="{FF2B5EF4-FFF2-40B4-BE49-F238E27FC236}">
                <a16:creationId xmlns:a16="http://schemas.microsoft.com/office/drawing/2014/main" id="{2CE7B81E-EA58-8646-3BF3-3C6F865EEE9B}"/>
              </a:ext>
            </a:extLst>
          </p:cNvPr>
          <p:cNvSpPr txBox="1">
            <a:spLocks/>
          </p:cNvSpPr>
          <p:nvPr/>
        </p:nvSpPr>
        <p:spPr>
          <a:xfrm>
            <a:off x="838200" y="1790700"/>
            <a:ext cx="10515600"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b="1" dirty="0"/>
              <a:t>Flowchart</a:t>
            </a:r>
            <a:r>
              <a:rPr lang="en-US" dirty="0"/>
              <a:t>s </a:t>
            </a:r>
          </a:p>
          <a:p>
            <a:pPr marL="285750" indent="-285750">
              <a:spcBef>
                <a:spcPts val="600"/>
              </a:spcBef>
            </a:pPr>
            <a:r>
              <a:rPr lang="en-US" b="1" dirty="0"/>
              <a:t>SIPOC Diagrams</a:t>
            </a:r>
            <a:r>
              <a:rPr lang="en-US" dirty="0"/>
              <a:t> </a:t>
            </a:r>
          </a:p>
          <a:p>
            <a:pPr marL="285750" indent="-285750">
              <a:spcBef>
                <a:spcPts val="600"/>
              </a:spcBef>
            </a:pPr>
            <a:r>
              <a:rPr lang="en-US" b="1" dirty="0"/>
              <a:t>Swimlane Diagrams</a:t>
            </a:r>
          </a:p>
          <a:p>
            <a:pPr marL="285750" indent="-285750">
              <a:spcBef>
                <a:spcPts val="600"/>
              </a:spcBef>
            </a:pPr>
            <a:r>
              <a:rPr lang="en-US" b="1" dirty="0"/>
              <a:t>Value Stream Mapping</a:t>
            </a:r>
          </a:p>
          <a:p>
            <a:pPr marL="285750" indent="-285750">
              <a:spcBef>
                <a:spcPts val="600"/>
              </a:spcBef>
            </a:pPr>
            <a:r>
              <a:rPr lang="en-US" b="1" dirty="0"/>
              <a:t>Business Process Model and Notation (BPMN)</a:t>
            </a:r>
          </a:p>
          <a:p>
            <a:pPr marL="285750" indent="-285750">
              <a:spcBef>
                <a:spcPts val="600"/>
              </a:spcBef>
            </a:pPr>
            <a:r>
              <a:rPr lang="en-US" b="1" dirty="0"/>
              <a:t>Data Flow Diagrams (DFDs)</a:t>
            </a:r>
            <a:endParaRPr lang="en-US" dirty="0"/>
          </a:p>
        </p:txBody>
      </p:sp>
    </p:spTree>
    <p:extLst>
      <p:ext uri="{BB962C8B-B14F-4D97-AF65-F5344CB8AC3E}">
        <p14:creationId xmlns:p14="http://schemas.microsoft.com/office/powerpoint/2010/main" val="1745361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193380-CBF5-5C5D-A59F-0E728FEA39D5}"/>
              </a:ext>
            </a:extLst>
          </p:cNvPr>
          <p:cNvSpPr txBox="1">
            <a:spLocks/>
          </p:cNvSpPr>
          <p:nvPr/>
        </p:nvSpPr>
        <p:spPr>
          <a:xfrm>
            <a:off x="838200" y="0"/>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Tools for process mapping (e.g., Microsoft Visio, Orpheus)</a:t>
            </a:r>
            <a:br>
              <a:rPr lang="en-US" dirty="0"/>
            </a:br>
            <a:endParaRPr lang="en-US" dirty="0"/>
          </a:p>
        </p:txBody>
      </p:sp>
      <p:sp>
        <p:nvSpPr>
          <p:cNvPr id="6" name="Slide Number Placeholder 3">
            <a:extLst>
              <a:ext uri="{FF2B5EF4-FFF2-40B4-BE49-F238E27FC236}">
                <a16:creationId xmlns:a16="http://schemas.microsoft.com/office/drawing/2014/main" id="{0ACCE301-3437-3A28-3ECD-914775D2D7F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74</a:t>
            </a:fld>
            <a:endParaRPr lang="en-US" dirty="0"/>
          </a:p>
        </p:txBody>
      </p:sp>
      <p:sp>
        <p:nvSpPr>
          <p:cNvPr id="7" name="Content Placeholder 2">
            <a:extLst>
              <a:ext uri="{FF2B5EF4-FFF2-40B4-BE49-F238E27FC236}">
                <a16:creationId xmlns:a16="http://schemas.microsoft.com/office/drawing/2014/main" id="{FE874A17-530B-0AE3-86E8-22FC4FC7CAB0}"/>
              </a:ext>
            </a:extLst>
          </p:cNvPr>
          <p:cNvSpPr txBox="1">
            <a:spLocks/>
          </p:cNvSpPr>
          <p:nvPr/>
        </p:nvSpPr>
        <p:spPr>
          <a:xfrm>
            <a:off x="838200" y="2137507"/>
            <a:ext cx="5681664"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b="1" dirty="0"/>
              <a:t>Flowcharts </a:t>
            </a:r>
          </a:p>
          <a:p>
            <a:pPr marL="285750" indent="-285750">
              <a:spcBef>
                <a:spcPts val="600"/>
              </a:spcBef>
            </a:pPr>
            <a:r>
              <a:rPr lang="en-US" b="1" dirty="0"/>
              <a:t>SIPOC Diagrams</a:t>
            </a:r>
            <a:r>
              <a:rPr lang="en-US" dirty="0"/>
              <a:t> </a:t>
            </a:r>
          </a:p>
          <a:p>
            <a:pPr marL="285750" indent="-285750">
              <a:spcBef>
                <a:spcPts val="600"/>
              </a:spcBef>
            </a:pPr>
            <a:r>
              <a:rPr lang="en-US" b="1" dirty="0"/>
              <a:t>Swimlane Diagrams</a:t>
            </a:r>
          </a:p>
          <a:p>
            <a:pPr marL="285750" indent="-285750">
              <a:spcBef>
                <a:spcPts val="600"/>
              </a:spcBef>
            </a:pPr>
            <a:r>
              <a:rPr lang="en-US" b="1" dirty="0"/>
              <a:t>Value Stream Mapping</a:t>
            </a:r>
          </a:p>
          <a:p>
            <a:pPr marL="285750" indent="-285750">
              <a:spcBef>
                <a:spcPts val="600"/>
              </a:spcBef>
            </a:pPr>
            <a:r>
              <a:rPr lang="en-US" b="1" dirty="0"/>
              <a:t>Business Process Model and Notation (BPMN)</a:t>
            </a:r>
          </a:p>
          <a:p>
            <a:pPr marL="285750" indent="-285750">
              <a:spcBef>
                <a:spcPts val="600"/>
              </a:spcBef>
            </a:pPr>
            <a:r>
              <a:rPr lang="en-US" b="1" dirty="0"/>
              <a:t>Data Flow Diagrams (DFDs)</a:t>
            </a:r>
            <a:endParaRPr lang="en-US" dirty="0"/>
          </a:p>
        </p:txBody>
      </p:sp>
      <p:pic>
        <p:nvPicPr>
          <p:cNvPr id="8" name="Picture 7" descr="A diagram of a company&#10;&#10;Description automatically generated">
            <a:extLst>
              <a:ext uri="{FF2B5EF4-FFF2-40B4-BE49-F238E27FC236}">
                <a16:creationId xmlns:a16="http://schemas.microsoft.com/office/drawing/2014/main" id="{D745C018-C458-EC89-78C7-CF3DCCC23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864" y="1504523"/>
            <a:ext cx="4430590" cy="4430590"/>
          </a:xfrm>
          <a:prstGeom prst="rect">
            <a:avLst/>
          </a:prstGeom>
        </p:spPr>
      </p:pic>
    </p:spTree>
    <p:extLst>
      <p:ext uri="{BB962C8B-B14F-4D97-AF65-F5344CB8AC3E}">
        <p14:creationId xmlns:p14="http://schemas.microsoft.com/office/powerpoint/2010/main" val="3517063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75</a:t>
            </a:fld>
            <a:endParaRPr lang="en-US" dirty="0"/>
          </a:p>
        </p:txBody>
      </p:sp>
    </p:spTree>
    <p:extLst>
      <p:ext uri="{BB962C8B-B14F-4D97-AF65-F5344CB8AC3E}">
        <p14:creationId xmlns:p14="http://schemas.microsoft.com/office/powerpoint/2010/main" val="474809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A7D7B7-59CA-F965-2F8B-561CB294B98F}"/>
              </a:ext>
            </a:extLst>
          </p:cNvPr>
          <p:cNvSpPr txBox="1"/>
          <p:nvPr/>
        </p:nvSpPr>
        <p:spPr>
          <a:xfrm>
            <a:off x="1838740" y="2044005"/>
            <a:ext cx="8637103" cy="1969770"/>
          </a:xfrm>
          <a:prstGeom prst="rect">
            <a:avLst/>
          </a:prstGeom>
          <a:noFill/>
        </p:spPr>
        <p:txBody>
          <a:bodyPr wrap="square" rtlCol="0">
            <a:spAutoFit/>
          </a:bodyPr>
          <a:lstStyle/>
          <a:p>
            <a:pPr algn="ctr"/>
            <a:r>
              <a:rPr lang="en-US" sz="4800" b="1" dirty="0">
                <a:latin typeface="Arial" panose="020B0604020202020204" pitchFamily="34" charset="0"/>
                <a:cs typeface="Arial" panose="020B0604020202020204" pitchFamily="34" charset="0"/>
              </a:rPr>
              <a:t>Workshop</a:t>
            </a:r>
          </a:p>
          <a:p>
            <a:pPr algn="ctr"/>
            <a:endParaRPr lang="en-US"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i="1" dirty="0">
                <a:latin typeface="Blaster Infinite" pitchFamily="2" charset="0"/>
              </a:rPr>
              <a:t>Orpheus</a:t>
            </a:r>
            <a:r>
              <a:rPr lang="en-US" sz="800" i="1" dirty="0">
                <a:latin typeface="Blaster Infinite" pitchFamily="2" charset="0"/>
              </a:rPr>
              <a:t>TM</a:t>
            </a:r>
            <a:r>
              <a:rPr lang="en-US" sz="2800" dirty="0"/>
              <a:t> Account Setup</a:t>
            </a:r>
          </a:p>
          <a:p>
            <a:pPr marL="457200" indent="-457200">
              <a:buFont typeface="Arial" panose="020B0604020202020204" pitchFamily="34" charset="0"/>
              <a:buChar char="•"/>
            </a:pPr>
            <a:r>
              <a:rPr lang="en-US" sz="2800" dirty="0"/>
              <a:t>Modeling a Process</a:t>
            </a:r>
          </a:p>
        </p:txBody>
      </p:sp>
    </p:spTree>
    <p:extLst>
      <p:ext uri="{BB962C8B-B14F-4D97-AF65-F5344CB8AC3E}">
        <p14:creationId xmlns:p14="http://schemas.microsoft.com/office/powerpoint/2010/main" val="3936286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7</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Understand the Fundamentals of</a:t>
            </a:r>
          </a:p>
          <a:p>
            <a:pPr algn="ctr"/>
            <a:r>
              <a:rPr lang="en-US" sz="16000" dirty="0">
                <a:highlight>
                  <a:srgbClr val="FFFFFF"/>
                </a:highlight>
                <a:latin typeface="Arial" panose="020B0604020202020204" pitchFamily="34" charset="0"/>
                <a:cs typeface="Arial" panose="020B0604020202020204" pitchFamily="34" charset="0"/>
              </a:rPr>
              <a:t>Continuous Process Improvement (CPI)</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77</a:t>
            </a:fld>
            <a:endParaRPr lang="en-US" dirty="0"/>
          </a:p>
        </p:txBody>
      </p:sp>
    </p:spTree>
    <p:extLst>
      <p:ext uri="{BB962C8B-B14F-4D97-AF65-F5344CB8AC3E}">
        <p14:creationId xmlns:p14="http://schemas.microsoft.com/office/powerpoint/2010/main" val="2996710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7.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What is Continuous Process Improvement (CPI)? </a:t>
            </a:r>
          </a:p>
          <a:p>
            <a:r>
              <a:rPr lang="en-US" dirty="0"/>
              <a:t>Why is Continuous Process Improvement Important</a:t>
            </a:r>
          </a:p>
          <a:p>
            <a:r>
              <a:rPr lang="en-US" dirty="0"/>
              <a:t>What are the benefits of Continuous Process Improvement </a:t>
            </a:r>
          </a:p>
          <a:p>
            <a:r>
              <a:rPr lang="en-US" sz="2400" kern="100" dirty="0">
                <a:effectLst/>
                <a:ea typeface="Times New Roman" panose="02020603050405020304" pitchFamily="18" charset="0"/>
              </a:rPr>
              <a:t>Identifying Improvement Opportunities</a:t>
            </a:r>
          </a:p>
          <a:p>
            <a:r>
              <a:rPr lang="en-US" kern="100" dirty="0">
                <a:ea typeface="Times New Roman" panose="02020603050405020304" pitchFamily="18" charset="0"/>
              </a:rPr>
              <a:t>Brainstorming techniques</a:t>
            </a:r>
          </a:p>
          <a:p>
            <a:r>
              <a:rPr lang="en-US" kern="100" dirty="0">
                <a:ea typeface="Times New Roman" panose="02020603050405020304" pitchFamily="18" charset="0"/>
              </a:rPr>
              <a:t>Process Mapping </a:t>
            </a:r>
          </a:p>
          <a:p>
            <a:r>
              <a:rPr lang="en-US" kern="100" dirty="0">
                <a:ea typeface="Times New Roman" panose="02020603050405020304" pitchFamily="18" charset="0"/>
              </a:rPr>
              <a:t>Data collection and analysis</a:t>
            </a:r>
          </a:p>
          <a:p>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78</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1829078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23B2-F9C6-F473-A499-697E2D4E855D}"/>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is Continuous Process Improvement (CPI)?</a:t>
            </a:r>
          </a:p>
        </p:txBody>
      </p:sp>
      <p:sp>
        <p:nvSpPr>
          <p:cNvPr id="3" name="Slide Number Placeholder 3">
            <a:extLst>
              <a:ext uri="{FF2B5EF4-FFF2-40B4-BE49-F238E27FC236}">
                <a16:creationId xmlns:a16="http://schemas.microsoft.com/office/drawing/2014/main" id="{B1B4DC06-054D-E887-FA67-05C55DEC4A4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79</a:t>
            </a:fld>
            <a:endParaRPr lang="en-US" dirty="0"/>
          </a:p>
        </p:txBody>
      </p:sp>
      <p:sp>
        <p:nvSpPr>
          <p:cNvPr id="4" name="Content Placeholder 2">
            <a:extLst>
              <a:ext uri="{FF2B5EF4-FFF2-40B4-BE49-F238E27FC236}">
                <a16:creationId xmlns:a16="http://schemas.microsoft.com/office/drawing/2014/main" id="{1C749DF8-897D-2FE1-8C2D-44D1E30A696F}"/>
              </a:ext>
            </a:extLst>
          </p:cNvPr>
          <p:cNvSpPr txBox="1">
            <a:spLocks/>
          </p:cNvSpPr>
          <p:nvPr/>
        </p:nvSpPr>
        <p:spPr>
          <a:xfrm>
            <a:off x="838200" y="179070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Ongoing Effort</a:t>
            </a:r>
          </a:p>
          <a:p>
            <a:pPr marL="285750" indent="-285750">
              <a:spcBef>
                <a:spcPts val="600"/>
              </a:spcBef>
            </a:pPr>
            <a:r>
              <a:rPr lang="en-US" sz="2400" dirty="0">
                <a:latin typeface="Arial" panose="020B0604020202020204" pitchFamily="34" charset="0"/>
                <a:cs typeface="Arial" panose="020B0604020202020204" pitchFamily="34" charset="0"/>
              </a:rPr>
              <a:t>Incremental and Breakthrough Changes</a:t>
            </a:r>
          </a:p>
          <a:p>
            <a:pPr marL="285750" indent="-285750">
              <a:spcBef>
                <a:spcPts val="600"/>
              </a:spcBef>
            </a:pPr>
            <a:r>
              <a:rPr lang="en-US" sz="2400" dirty="0">
                <a:latin typeface="Arial" panose="020B0604020202020204" pitchFamily="34" charset="0"/>
                <a:cs typeface="Arial" panose="020B0604020202020204" pitchFamily="34" charset="0"/>
              </a:rPr>
              <a:t>Data-Driven Decision Making</a:t>
            </a:r>
          </a:p>
          <a:p>
            <a:pPr marL="285750" indent="-285750">
              <a:spcBef>
                <a:spcPts val="600"/>
              </a:spcBef>
            </a:pPr>
            <a:r>
              <a:rPr lang="en-US" sz="2400" dirty="0">
                <a:latin typeface="Arial" panose="020B0604020202020204" pitchFamily="34" charset="0"/>
                <a:cs typeface="Arial" panose="020B0604020202020204" pitchFamily="34" charset="0"/>
              </a:rPr>
              <a:t>Employee Engagement</a:t>
            </a:r>
          </a:p>
          <a:p>
            <a:pPr marL="285750" indent="-285750">
              <a:spcBef>
                <a:spcPts val="600"/>
              </a:spcBef>
            </a:pPr>
            <a:r>
              <a:rPr lang="en-US" sz="2400" dirty="0">
                <a:latin typeface="Arial" panose="020B0604020202020204" pitchFamily="34" charset="0"/>
                <a:cs typeface="Arial" panose="020B0604020202020204" pitchFamily="34" charset="0"/>
              </a:rPr>
              <a:t>Customer Focus</a:t>
            </a:r>
          </a:p>
          <a:p>
            <a:pPr marL="285750" indent="-285750">
              <a:spcBef>
                <a:spcPts val="600"/>
              </a:spcBef>
            </a:pPr>
            <a:r>
              <a:rPr lang="en-US" sz="2400" dirty="0">
                <a:latin typeface="Arial" panose="020B0604020202020204" pitchFamily="34" charset="0"/>
                <a:cs typeface="Arial" panose="020B0604020202020204" pitchFamily="34" charset="0"/>
              </a:rPr>
              <a:t>Adaptability and Resilience</a:t>
            </a:r>
          </a:p>
        </p:txBody>
      </p:sp>
      <p:pic>
        <p:nvPicPr>
          <p:cNvPr id="5" name="Picture 4">
            <a:extLst>
              <a:ext uri="{FF2B5EF4-FFF2-40B4-BE49-F238E27FC236}">
                <a16:creationId xmlns:a16="http://schemas.microsoft.com/office/drawing/2014/main" id="{DB504373-7B54-7E63-7E95-B6FEDC0DC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847" y="1732023"/>
            <a:ext cx="3393953" cy="3393953"/>
          </a:xfrm>
          <a:prstGeom prst="rect">
            <a:avLst/>
          </a:prstGeom>
        </p:spPr>
      </p:pic>
    </p:spTree>
    <p:extLst>
      <p:ext uri="{BB962C8B-B14F-4D97-AF65-F5344CB8AC3E}">
        <p14:creationId xmlns:p14="http://schemas.microsoft.com/office/powerpoint/2010/main" val="124400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BA96-8590-6B43-B633-787AF7FD0B0D}"/>
              </a:ext>
            </a:extLst>
          </p:cNvPr>
          <p:cNvSpPr txBox="1">
            <a:spLocks/>
          </p:cNvSpPr>
          <p:nvPr/>
        </p:nvSpPr>
        <p:spPr>
          <a:xfrm>
            <a:off x="503041" y="2458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b="1" dirty="0"/>
            </a:br>
            <a:r>
              <a:rPr lang="en-US" b="1" dirty="0"/>
              <a:t>Objectives of the Course</a:t>
            </a:r>
          </a:p>
        </p:txBody>
      </p:sp>
      <p:sp>
        <p:nvSpPr>
          <p:cNvPr id="3" name="Content Placeholder 2">
            <a:extLst>
              <a:ext uri="{FF2B5EF4-FFF2-40B4-BE49-F238E27FC236}">
                <a16:creationId xmlns:a16="http://schemas.microsoft.com/office/drawing/2014/main" id="{FB603DB6-713A-6360-E495-8699BC10FAF6}"/>
              </a:ext>
            </a:extLst>
          </p:cNvPr>
          <p:cNvSpPr txBox="1">
            <a:spLocks/>
          </p:cNvSpPr>
          <p:nvPr/>
        </p:nvSpPr>
        <p:spPr>
          <a:xfrm>
            <a:off x="838200" y="1597025"/>
            <a:ext cx="7448550" cy="42234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Understand the fundamentals of Business Process Reengineering (BPR).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Understand the fundamentals of Continuous Process Improvement (CPI).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Understand how CM’s Functions and Principles impact BPR and CPI.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Learn how to identify and analyze core business processes.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Understand the principles of continuous process improvement (CPI).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Develop skills to redesign processes for efficiency and effectiveness.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Apply BPR principles to real-world scenarios.  </a:t>
            </a:r>
          </a:p>
          <a:p>
            <a:pPr marL="285750" indent="-285750">
              <a:lnSpc>
                <a:spcPct val="120000"/>
              </a:lnSpc>
              <a:spcBef>
                <a:spcPts val="1200"/>
              </a:spcBef>
            </a:pPr>
            <a:r>
              <a:rPr lang="en-US" sz="1600" dirty="0">
                <a:highlight>
                  <a:srgbClr val="FFFFFF"/>
                </a:highlight>
                <a:latin typeface="Arial" panose="020B0604020202020204" pitchFamily="34" charset="0"/>
                <a:cs typeface="Arial" panose="020B0604020202020204" pitchFamily="34" charset="0"/>
              </a:rPr>
              <a:t>Develop a plan for implementing CPI initiatives and fostering a culture of continuous process improvement within organizations.</a:t>
            </a:r>
          </a:p>
        </p:txBody>
      </p:sp>
      <p:sp>
        <p:nvSpPr>
          <p:cNvPr id="4" name="Slide Number Placeholder 8">
            <a:extLst>
              <a:ext uri="{FF2B5EF4-FFF2-40B4-BE49-F238E27FC236}">
                <a16:creationId xmlns:a16="http://schemas.microsoft.com/office/drawing/2014/main" id="{5FA879C0-2994-9A26-B1F7-021998A2093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a:t>
            </a:fld>
            <a:endParaRPr lang="en-US" dirty="0"/>
          </a:p>
        </p:txBody>
      </p:sp>
      <p:pic>
        <p:nvPicPr>
          <p:cNvPr id="5" name="Picture 4" descr="A yellow sign with black text and various objects on a wooden surface&#10;&#10;Description automatically generated">
            <a:extLst>
              <a:ext uri="{FF2B5EF4-FFF2-40B4-BE49-F238E27FC236}">
                <a16:creationId xmlns:a16="http://schemas.microsoft.com/office/drawing/2014/main" id="{CA3A6A72-0ABC-E8C0-AF59-890904518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219" y="1734405"/>
            <a:ext cx="3389190" cy="3389190"/>
          </a:xfrm>
          <a:prstGeom prst="rect">
            <a:avLst/>
          </a:prstGeom>
        </p:spPr>
      </p:pic>
    </p:spTree>
    <p:extLst>
      <p:ext uri="{BB962C8B-B14F-4D97-AF65-F5344CB8AC3E}">
        <p14:creationId xmlns:p14="http://schemas.microsoft.com/office/powerpoint/2010/main" val="540087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E811-F171-08F0-5ACF-88DC4FE7566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Why is Continuous Process Improvement Important</a:t>
            </a:r>
          </a:p>
        </p:txBody>
      </p:sp>
      <p:sp>
        <p:nvSpPr>
          <p:cNvPr id="3" name="Slide Number Placeholder 3">
            <a:extLst>
              <a:ext uri="{FF2B5EF4-FFF2-40B4-BE49-F238E27FC236}">
                <a16:creationId xmlns:a16="http://schemas.microsoft.com/office/drawing/2014/main" id="{46A32DD2-F880-EC87-27E1-4F13620946AD}"/>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80</a:t>
            </a:fld>
            <a:endParaRPr lang="en-US" dirty="0"/>
          </a:p>
        </p:txBody>
      </p:sp>
      <p:sp>
        <p:nvSpPr>
          <p:cNvPr id="4" name="Content Placeholder 2">
            <a:extLst>
              <a:ext uri="{FF2B5EF4-FFF2-40B4-BE49-F238E27FC236}">
                <a16:creationId xmlns:a16="http://schemas.microsoft.com/office/drawing/2014/main" id="{DB5808D0-4E31-34E3-A029-5FD0EFC5A2E9}"/>
              </a:ext>
            </a:extLst>
          </p:cNvPr>
          <p:cNvSpPr txBox="1">
            <a:spLocks/>
          </p:cNvSpPr>
          <p:nvPr/>
        </p:nvSpPr>
        <p:spPr>
          <a:xfrm>
            <a:off x="838200" y="179070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Ongoing Effort</a:t>
            </a:r>
          </a:p>
          <a:p>
            <a:pPr marL="285750" indent="-285750">
              <a:spcBef>
                <a:spcPts val="600"/>
              </a:spcBef>
            </a:pPr>
            <a:r>
              <a:rPr lang="en-US" sz="2400" dirty="0">
                <a:latin typeface="Arial" panose="020B0604020202020204" pitchFamily="34" charset="0"/>
                <a:cs typeface="Arial" panose="020B0604020202020204" pitchFamily="34" charset="0"/>
              </a:rPr>
              <a:t>Incremental and Breakthrough Changes</a:t>
            </a:r>
          </a:p>
          <a:p>
            <a:pPr marL="285750" indent="-285750">
              <a:spcBef>
                <a:spcPts val="600"/>
              </a:spcBef>
            </a:pPr>
            <a:r>
              <a:rPr lang="en-US" sz="2400" dirty="0">
                <a:latin typeface="Arial" panose="020B0604020202020204" pitchFamily="34" charset="0"/>
                <a:cs typeface="Arial" panose="020B0604020202020204" pitchFamily="34" charset="0"/>
              </a:rPr>
              <a:t>Data-Driven Decision Making</a:t>
            </a:r>
          </a:p>
          <a:p>
            <a:pPr marL="285750" indent="-285750">
              <a:spcBef>
                <a:spcPts val="600"/>
              </a:spcBef>
            </a:pPr>
            <a:r>
              <a:rPr lang="en-US" sz="2400" dirty="0">
                <a:latin typeface="Arial" panose="020B0604020202020204" pitchFamily="34" charset="0"/>
                <a:cs typeface="Arial" panose="020B0604020202020204" pitchFamily="34" charset="0"/>
              </a:rPr>
              <a:t>Employee Engagement</a:t>
            </a:r>
          </a:p>
          <a:p>
            <a:pPr marL="285750" indent="-285750">
              <a:spcBef>
                <a:spcPts val="600"/>
              </a:spcBef>
            </a:pPr>
            <a:r>
              <a:rPr lang="en-US" sz="2400" dirty="0">
                <a:latin typeface="Arial" panose="020B0604020202020204" pitchFamily="34" charset="0"/>
                <a:cs typeface="Arial" panose="020B0604020202020204" pitchFamily="34" charset="0"/>
              </a:rPr>
              <a:t>Customer Focus</a:t>
            </a:r>
          </a:p>
          <a:p>
            <a:pPr marL="285750" indent="-285750">
              <a:spcBef>
                <a:spcPts val="600"/>
              </a:spcBef>
            </a:pPr>
            <a:r>
              <a:rPr lang="en-US" sz="2400" dirty="0">
                <a:latin typeface="Arial" panose="020B0604020202020204" pitchFamily="34" charset="0"/>
                <a:cs typeface="Arial" panose="020B0604020202020204" pitchFamily="34" charset="0"/>
              </a:rPr>
              <a:t>Adaptability and Resilience</a:t>
            </a:r>
          </a:p>
        </p:txBody>
      </p:sp>
    </p:spTree>
    <p:extLst>
      <p:ext uri="{BB962C8B-B14F-4D97-AF65-F5344CB8AC3E}">
        <p14:creationId xmlns:p14="http://schemas.microsoft.com/office/powerpoint/2010/main" val="3950759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598390-C340-4F74-B575-8F99DE2FD2C7}"/>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What are the benefits of Continuous Process Improvement  </a:t>
            </a:r>
          </a:p>
        </p:txBody>
      </p:sp>
      <p:sp>
        <p:nvSpPr>
          <p:cNvPr id="6" name="Slide Number Placeholder 3">
            <a:extLst>
              <a:ext uri="{FF2B5EF4-FFF2-40B4-BE49-F238E27FC236}">
                <a16:creationId xmlns:a16="http://schemas.microsoft.com/office/drawing/2014/main" id="{1CFE966E-8193-970C-ECDC-818AE99FCA02}"/>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81</a:t>
            </a:fld>
            <a:endParaRPr lang="en-US" dirty="0"/>
          </a:p>
        </p:txBody>
      </p:sp>
      <p:sp>
        <p:nvSpPr>
          <p:cNvPr id="7" name="Content Placeholder 2">
            <a:extLst>
              <a:ext uri="{FF2B5EF4-FFF2-40B4-BE49-F238E27FC236}">
                <a16:creationId xmlns:a16="http://schemas.microsoft.com/office/drawing/2014/main" id="{EB5B5C8D-563D-65DB-030E-2C2DCD9BE1EF}"/>
              </a:ext>
            </a:extLst>
          </p:cNvPr>
          <p:cNvSpPr txBox="1">
            <a:spLocks/>
          </p:cNvSpPr>
          <p:nvPr/>
        </p:nvSpPr>
        <p:spPr>
          <a:xfrm>
            <a:off x="838200" y="179070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Increased Efficiency </a:t>
            </a:r>
          </a:p>
          <a:p>
            <a:pPr marL="285750" indent="-285750">
              <a:spcBef>
                <a:spcPts val="600"/>
              </a:spcBef>
            </a:pPr>
            <a:r>
              <a:rPr lang="en-US" sz="2400" dirty="0">
                <a:latin typeface="Arial" panose="020B0604020202020204" pitchFamily="34" charset="0"/>
                <a:cs typeface="Arial" panose="020B0604020202020204" pitchFamily="34" charset="0"/>
              </a:rPr>
              <a:t>Improved Quality </a:t>
            </a:r>
          </a:p>
          <a:p>
            <a:pPr marL="285750" indent="-285750">
              <a:spcBef>
                <a:spcPts val="600"/>
              </a:spcBef>
            </a:pPr>
            <a:r>
              <a:rPr lang="en-US" sz="2400" dirty="0">
                <a:latin typeface="Arial" panose="020B0604020202020204" pitchFamily="34" charset="0"/>
                <a:cs typeface="Arial" panose="020B0604020202020204" pitchFamily="34" charset="0"/>
              </a:rPr>
              <a:t>Enhanced Customer Satisfaction </a:t>
            </a:r>
          </a:p>
          <a:p>
            <a:pPr marL="285750" indent="-285750">
              <a:spcBef>
                <a:spcPts val="600"/>
              </a:spcBef>
            </a:pPr>
            <a:r>
              <a:rPr lang="en-US" sz="2400" dirty="0">
                <a:latin typeface="Arial" panose="020B0604020202020204" pitchFamily="34" charset="0"/>
                <a:cs typeface="Arial" panose="020B0604020202020204" pitchFamily="34" charset="0"/>
              </a:rPr>
              <a:t>Cost Reduction</a:t>
            </a:r>
          </a:p>
          <a:p>
            <a:pPr marL="285750" indent="-285750">
              <a:spcBef>
                <a:spcPts val="600"/>
              </a:spcBef>
            </a:pPr>
            <a:r>
              <a:rPr lang="en-US" sz="2400" dirty="0">
                <a:latin typeface="Arial" panose="020B0604020202020204" pitchFamily="34" charset="0"/>
                <a:cs typeface="Arial" panose="020B0604020202020204" pitchFamily="34" charset="0"/>
              </a:rPr>
              <a:t>Employee Engagement</a:t>
            </a:r>
          </a:p>
          <a:p>
            <a:pPr marL="285750" indent="-285750">
              <a:spcBef>
                <a:spcPts val="600"/>
              </a:spcBef>
            </a:pPr>
            <a:r>
              <a:rPr lang="en-US" sz="2400" dirty="0">
                <a:latin typeface="Arial" panose="020B0604020202020204" pitchFamily="34" charset="0"/>
                <a:cs typeface="Arial" panose="020B0604020202020204" pitchFamily="34" charset="0"/>
              </a:rPr>
              <a:t>Adaptability</a:t>
            </a:r>
          </a:p>
        </p:txBody>
      </p:sp>
    </p:spTree>
    <p:extLst>
      <p:ext uri="{BB962C8B-B14F-4D97-AF65-F5344CB8AC3E}">
        <p14:creationId xmlns:p14="http://schemas.microsoft.com/office/powerpoint/2010/main" val="183008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18C5-CAD1-E414-2BEA-176A1EEFC154}"/>
              </a:ext>
            </a:extLst>
          </p:cNvPr>
          <p:cNvSpPr txBox="1"/>
          <p:nvPr/>
        </p:nvSpPr>
        <p:spPr>
          <a:xfrm>
            <a:off x="544166" y="312291"/>
            <a:ext cx="10239791" cy="106924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Identifying Improvement Opportunities</a:t>
            </a:r>
          </a:p>
        </p:txBody>
      </p:sp>
    </p:spTree>
    <p:extLst>
      <p:ext uri="{BB962C8B-B14F-4D97-AF65-F5344CB8AC3E}">
        <p14:creationId xmlns:p14="http://schemas.microsoft.com/office/powerpoint/2010/main" val="7104042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CF54F-607C-596B-2F1C-0BC09FCBCFA1}"/>
              </a:ext>
            </a:extLst>
          </p:cNvPr>
          <p:cNvSpPr txBox="1"/>
          <p:nvPr/>
        </p:nvSpPr>
        <p:spPr>
          <a:xfrm>
            <a:off x="544166" y="312291"/>
            <a:ext cx="10239791" cy="106924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Identifying Improvement Opportunities -  </a:t>
            </a:r>
          </a:p>
          <a:p>
            <a:r>
              <a:rPr lang="en-US" dirty="0"/>
              <a:t>Brainstorming Techniques</a:t>
            </a:r>
          </a:p>
        </p:txBody>
      </p:sp>
      <p:sp>
        <p:nvSpPr>
          <p:cNvPr id="3" name="Content Placeholder 2">
            <a:extLst>
              <a:ext uri="{FF2B5EF4-FFF2-40B4-BE49-F238E27FC236}">
                <a16:creationId xmlns:a16="http://schemas.microsoft.com/office/drawing/2014/main" id="{82BAF3AA-2789-EB61-33E5-50E98B2737F9}"/>
              </a:ext>
            </a:extLst>
          </p:cNvPr>
          <p:cNvSpPr txBox="1">
            <a:spLocks/>
          </p:cNvSpPr>
          <p:nvPr/>
        </p:nvSpPr>
        <p:spPr>
          <a:xfrm>
            <a:off x="838200" y="2047461"/>
            <a:ext cx="10515600" cy="3773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Mind Mapping</a:t>
            </a:r>
          </a:p>
          <a:p>
            <a:pPr marL="285750" indent="-285750">
              <a:spcBef>
                <a:spcPts val="600"/>
              </a:spcBef>
            </a:pPr>
            <a:r>
              <a:rPr lang="en-US" sz="2400" dirty="0">
                <a:latin typeface="Arial" panose="020B0604020202020204" pitchFamily="34" charset="0"/>
                <a:cs typeface="Arial" panose="020B0604020202020204" pitchFamily="34" charset="0"/>
              </a:rPr>
              <a:t>Brainwriting</a:t>
            </a:r>
          </a:p>
          <a:p>
            <a:pPr marL="285750" indent="-285750">
              <a:spcBef>
                <a:spcPts val="600"/>
              </a:spcBef>
            </a:pPr>
            <a:r>
              <a:rPr lang="en-US" sz="2400" dirty="0">
                <a:latin typeface="Arial" panose="020B0604020202020204" pitchFamily="34" charset="0"/>
                <a:cs typeface="Arial" panose="020B0604020202020204" pitchFamily="34" charset="0"/>
              </a:rPr>
              <a:t>Rapid Ideation</a:t>
            </a:r>
          </a:p>
          <a:p>
            <a:pPr marL="285750" indent="-285750">
              <a:spcBef>
                <a:spcPts val="600"/>
              </a:spcBef>
            </a:pPr>
            <a:r>
              <a:rPr lang="en-US" sz="2400" dirty="0">
                <a:latin typeface="Arial" panose="020B0604020202020204" pitchFamily="34" charset="0"/>
                <a:cs typeface="Arial" panose="020B0604020202020204" pitchFamily="34" charset="0"/>
              </a:rPr>
              <a:t>Reverse Brainstorming</a:t>
            </a:r>
          </a:p>
          <a:p>
            <a:pPr marL="285750" indent="-285750">
              <a:spcBef>
                <a:spcPts val="600"/>
              </a:spcBef>
            </a:pPr>
            <a:r>
              <a:rPr lang="en-US" sz="2400" dirty="0">
                <a:latin typeface="Arial" panose="020B0604020202020204" pitchFamily="34" charset="0"/>
                <a:cs typeface="Arial" panose="020B0604020202020204" pitchFamily="34" charset="0"/>
              </a:rPr>
              <a:t>SCAMPER</a:t>
            </a:r>
          </a:p>
          <a:p>
            <a:pPr marL="285750" indent="-285750">
              <a:spcBef>
                <a:spcPts val="600"/>
              </a:spcBef>
            </a:pPr>
            <a:r>
              <a:rPr lang="en-US" sz="2400" dirty="0">
                <a:latin typeface="Arial" panose="020B0604020202020204" pitchFamily="34" charset="0"/>
                <a:cs typeface="Arial" panose="020B0604020202020204" pitchFamily="34" charset="0"/>
              </a:rPr>
              <a:t>Risk Management Framework</a:t>
            </a:r>
          </a:p>
          <a:p>
            <a:pPr marL="285750" indent="-285750">
              <a:spcBef>
                <a:spcPts val="600"/>
              </a:spcBef>
            </a:pPr>
            <a:r>
              <a:rPr lang="en-US" sz="2400" dirty="0">
                <a:latin typeface="Arial" panose="020B0604020202020204" pitchFamily="34" charset="0"/>
                <a:cs typeface="Arial" panose="020B0604020202020204" pitchFamily="34" charset="0"/>
              </a:rPr>
              <a:t>Role-Playing</a:t>
            </a:r>
          </a:p>
        </p:txBody>
      </p:sp>
      <p:sp>
        <p:nvSpPr>
          <p:cNvPr id="4" name="Slide Number Placeholder 3">
            <a:extLst>
              <a:ext uri="{FF2B5EF4-FFF2-40B4-BE49-F238E27FC236}">
                <a16:creationId xmlns:a16="http://schemas.microsoft.com/office/drawing/2014/main" id="{E0053FD2-2A3F-E4E5-928F-4F264978A546}"/>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83</a:t>
            </a:fld>
            <a:endParaRPr lang="en-US" dirty="0"/>
          </a:p>
        </p:txBody>
      </p:sp>
    </p:spTree>
    <p:extLst>
      <p:ext uri="{BB962C8B-B14F-4D97-AF65-F5344CB8AC3E}">
        <p14:creationId xmlns:p14="http://schemas.microsoft.com/office/powerpoint/2010/main" val="2846470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18C5-CAD1-E414-2BEA-176A1EEFC154}"/>
              </a:ext>
            </a:extLst>
          </p:cNvPr>
          <p:cNvSpPr txBox="1"/>
          <p:nvPr/>
        </p:nvSpPr>
        <p:spPr>
          <a:xfrm>
            <a:off x="544166" y="312291"/>
            <a:ext cx="10239791" cy="106924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Identifying Improvement Opportunities – </a:t>
            </a:r>
          </a:p>
          <a:p>
            <a:r>
              <a:rPr lang="en-US" dirty="0"/>
              <a:t>Process Mapping</a:t>
            </a:r>
          </a:p>
        </p:txBody>
      </p:sp>
      <p:sp>
        <p:nvSpPr>
          <p:cNvPr id="2" name="Content Placeholder 2">
            <a:extLst>
              <a:ext uri="{FF2B5EF4-FFF2-40B4-BE49-F238E27FC236}">
                <a16:creationId xmlns:a16="http://schemas.microsoft.com/office/drawing/2014/main" id="{43999F02-FF86-9F68-A1B0-D664FCC3F3C0}"/>
              </a:ext>
            </a:extLst>
          </p:cNvPr>
          <p:cNvSpPr txBox="1">
            <a:spLocks/>
          </p:cNvSpPr>
          <p:nvPr/>
        </p:nvSpPr>
        <p:spPr>
          <a:xfrm>
            <a:off x="838200" y="2077278"/>
            <a:ext cx="10515600" cy="3743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Visual Representation</a:t>
            </a:r>
          </a:p>
          <a:p>
            <a:pPr marL="285750" indent="-285750">
              <a:spcBef>
                <a:spcPts val="600"/>
              </a:spcBef>
            </a:pPr>
            <a:r>
              <a:rPr lang="en-US" sz="2400" dirty="0">
                <a:latin typeface="Arial" panose="020B0604020202020204" pitchFamily="34" charset="0"/>
                <a:cs typeface="Arial" panose="020B0604020202020204" pitchFamily="34" charset="0"/>
              </a:rPr>
              <a:t>Identifies Steps and Sequence</a:t>
            </a:r>
          </a:p>
          <a:p>
            <a:pPr marL="285750" indent="-285750">
              <a:spcBef>
                <a:spcPts val="600"/>
              </a:spcBef>
            </a:pPr>
            <a:r>
              <a:rPr lang="en-US" sz="2400" dirty="0">
                <a:latin typeface="Arial" panose="020B0604020202020204" pitchFamily="34" charset="0"/>
                <a:cs typeface="Arial" panose="020B0604020202020204" pitchFamily="34" charset="0"/>
              </a:rPr>
              <a:t>Rapid Ideation</a:t>
            </a:r>
          </a:p>
          <a:p>
            <a:pPr marL="285750" indent="-285750">
              <a:spcBef>
                <a:spcPts val="600"/>
              </a:spcBef>
            </a:pPr>
            <a:r>
              <a:rPr lang="en-US" sz="2400" dirty="0">
                <a:latin typeface="Arial" panose="020B0604020202020204" pitchFamily="34" charset="0"/>
                <a:cs typeface="Arial" panose="020B0604020202020204" pitchFamily="34" charset="0"/>
              </a:rPr>
              <a:t>Reverse Brainstorming</a:t>
            </a:r>
          </a:p>
          <a:p>
            <a:pPr marL="285750" indent="-285750">
              <a:spcBef>
                <a:spcPts val="600"/>
              </a:spcBef>
            </a:pPr>
            <a:r>
              <a:rPr lang="en-US" sz="2400" dirty="0">
                <a:latin typeface="Arial" panose="020B0604020202020204" pitchFamily="34" charset="0"/>
                <a:cs typeface="Arial" panose="020B0604020202020204" pitchFamily="34" charset="0"/>
              </a:rPr>
              <a:t>SCAMPER</a:t>
            </a:r>
          </a:p>
          <a:p>
            <a:pPr marL="285750" indent="-285750">
              <a:spcBef>
                <a:spcPts val="600"/>
              </a:spcBef>
            </a:pPr>
            <a:r>
              <a:rPr lang="en-US" sz="2400" dirty="0">
                <a:latin typeface="Arial" panose="020B0604020202020204" pitchFamily="34" charset="0"/>
                <a:cs typeface="Arial" panose="020B0604020202020204" pitchFamily="34" charset="0"/>
              </a:rPr>
              <a:t>Role-Playing</a:t>
            </a:r>
          </a:p>
        </p:txBody>
      </p:sp>
      <p:sp>
        <p:nvSpPr>
          <p:cNvPr id="4" name="Slide Number Placeholder 3">
            <a:extLst>
              <a:ext uri="{FF2B5EF4-FFF2-40B4-BE49-F238E27FC236}">
                <a16:creationId xmlns:a16="http://schemas.microsoft.com/office/drawing/2014/main" id="{F3C851AC-F484-5B7C-D2AA-6EA1992BB930}"/>
              </a:ext>
            </a:extLst>
          </p:cNvPr>
          <p:cNvSpPr>
            <a:spLocks noGrp="1"/>
          </p:cNvSpPr>
          <p:nvPr>
            <p:ph type="sldNum" sz="quarter" idx="4"/>
          </p:nvPr>
        </p:nvSpPr>
        <p:spPr>
          <a:xfrm>
            <a:off x="9522068" y="6248721"/>
            <a:ext cx="2284535" cy="257587"/>
          </a:xfrm>
        </p:spPr>
        <p:txBody>
          <a:bodyPr vert="horz" lIns="91440" tIns="45720" rIns="91440" bIns="45720" rtlCol="0" anchor="ctr"/>
          <a:lstStyle/>
          <a:p>
            <a:r>
              <a:rPr lang="en-US" dirty="0"/>
              <a:t> Page No: </a:t>
            </a:r>
            <a:fld id="{740FE858-2C98-4883-BB3A-2D151FE1605C}" type="slidenum">
              <a:rPr lang="en-US"/>
              <a:pPr/>
              <a:t>84</a:t>
            </a:fld>
            <a:endParaRPr lang="en-US" dirty="0"/>
          </a:p>
        </p:txBody>
      </p:sp>
    </p:spTree>
    <p:extLst>
      <p:ext uri="{BB962C8B-B14F-4D97-AF65-F5344CB8AC3E}">
        <p14:creationId xmlns:p14="http://schemas.microsoft.com/office/powerpoint/2010/main" val="3627726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018C5-CAD1-E414-2BEA-176A1EEFC154}"/>
              </a:ext>
            </a:extLst>
          </p:cNvPr>
          <p:cNvSpPr txBox="1"/>
          <p:nvPr/>
        </p:nvSpPr>
        <p:spPr>
          <a:xfrm>
            <a:off x="544166" y="312291"/>
            <a:ext cx="10239791" cy="1069248"/>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Identifying Improvement Opportunities –</a:t>
            </a:r>
          </a:p>
          <a:p>
            <a:r>
              <a:rPr lang="en-US" dirty="0"/>
              <a:t>Data collection and Analysis</a:t>
            </a:r>
          </a:p>
        </p:txBody>
      </p:sp>
      <p:sp>
        <p:nvSpPr>
          <p:cNvPr id="2" name="Content Placeholder 2">
            <a:extLst>
              <a:ext uri="{FF2B5EF4-FFF2-40B4-BE49-F238E27FC236}">
                <a16:creationId xmlns:a16="http://schemas.microsoft.com/office/drawing/2014/main" id="{5EC72455-C690-C8FA-146E-01C303EB9C7F}"/>
              </a:ext>
            </a:extLst>
          </p:cNvPr>
          <p:cNvSpPr txBox="1">
            <a:spLocks/>
          </p:cNvSpPr>
          <p:nvPr/>
        </p:nvSpPr>
        <p:spPr>
          <a:xfrm>
            <a:off x="838200" y="2206487"/>
            <a:ext cx="10515600" cy="3614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sz="2400" dirty="0">
                <a:latin typeface="Arial" panose="020B0604020202020204" pitchFamily="34" charset="0"/>
                <a:cs typeface="Arial" panose="020B0604020202020204" pitchFamily="34" charset="0"/>
              </a:rPr>
              <a:t>Defines Objectives</a:t>
            </a:r>
          </a:p>
          <a:p>
            <a:pPr marL="285750" indent="-285750">
              <a:spcBef>
                <a:spcPts val="600"/>
              </a:spcBef>
            </a:pPr>
            <a:r>
              <a:rPr lang="en-US" sz="2400" dirty="0">
                <a:latin typeface="Arial" panose="020B0604020202020204" pitchFamily="34" charset="0"/>
                <a:cs typeface="Arial" panose="020B0604020202020204" pitchFamily="34" charset="0"/>
              </a:rPr>
              <a:t>Determines Data Sources</a:t>
            </a:r>
          </a:p>
          <a:p>
            <a:pPr marL="285750" indent="-285750">
              <a:spcBef>
                <a:spcPts val="600"/>
              </a:spcBef>
            </a:pPr>
            <a:r>
              <a:rPr lang="en-US" sz="2400" dirty="0">
                <a:latin typeface="Arial" panose="020B0604020202020204" pitchFamily="34" charset="0"/>
                <a:cs typeface="Arial" panose="020B0604020202020204" pitchFamily="34" charset="0"/>
              </a:rPr>
              <a:t>Collects Data</a:t>
            </a:r>
          </a:p>
          <a:p>
            <a:pPr marL="285750" indent="-285750">
              <a:spcBef>
                <a:spcPts val="600"/>
              </a:spcBef>
            </a:pPr>
            <a:r>
              <a:rPr lang="en-US" sz="2400" dirty="0">
                <a:latin typeface="Arial" panose="020B0604020202020204" pitchFamily="34" charset="0"/>
                <a:cs typeface="Arial" panose="020B0604020202020204" pitchFamily="34" charset="0"/>
              </a:rPr>
              <a:t>Cleans and Prepares Data</a:t>
            </a:r>
          </a:p>
          <a:p>
            <a:pPr marL="285750" indent="-285750">
              <a:spcBef>
                <a:spcPts val="600"/>
              </a:spcBef>
            </a:pPr>
            <a:r>
              <a:rPr lang="en-US" sz="2400" dirty="0">
                <a:latin typeface="Arial" panose="020B0604020202020204" pitchFamily="34" charset="0"/>
                <a:cs typeface="Arial" panose="020B0604020202020204" pitchFamily="34" charset="0"/>
              </a:rPr>
              <a:t>Analyzes Data</a:t>
            </a:r>
          </a:p>
          <a:p>
            <a:pPr marL="285750" indent="-285750">
              <a:spcBef>
                <a:spcPts val="600"/>
              </a:spcBef>
            </a:pPr>
            <a:r>
              <a:rPr lang="en-US" sz="2400" dirty="0">
                <a:latin typeface="Arial" panose="020B0604020202020204" pitchFamily="34" charset="0"/>
                <a:cs typeface="Arial" panose="020B0604020202020204" pitchFamily="34" charset="0"/>
              </a:rPr>
              <a:t>Interprets and Communicates Findings</a:t>
            </a:r>
          </a:p>
          <a:p>
            <a:pPr marL="285750" indent="-285750">
              <a:spcBef>
                <a:spcPts val="600"/>
              </a:spcBef>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D8B65F3-56C5-F155-CB16-FDB4CF3AF5D1}"/>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85</a:t>
            </a:fld>
            <a:endParaRPr lang="en-US" dirty="0"/>
          </a:p>
        </p:txBody>
      </p:sp>
    </p:spTree>
    <p:extLst>
      <p:ext uri="{BB962C8B-B14F-4D97-AF65-F5344CB8AC3E}">
        <p14:creationId xmlns:p14="http://schemas.microsoft.com/office/powerpoint/2010/main" val="4132050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86</a:t>
            </a:fld>
            <a:endParaRPr lang="en-US" dirty="0"/>
          </a:p>
        </p:txBody>
      </p:sp>
    </p:spTree>
    <p:extLst>
      <p:ext uri="{BB962C8B-B14F-4D97-AF65-F5344CB8AC3E}">
        <p14:creationId xmlns:p14="http://schemas.microsoft.com/office/powerpoint/2010/main" val="691736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8</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Practical Tools and Techniques</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87</a:t>
            </a:fld>
            <a:endParaRPr lang="en-US" dirty="0"/>
          </a:p>
        </p:txBody>
      </p:sp>
    </p:spTree>
    <p:extLst>
      <p:ext uri="{BB962C8B-B14F-4D97-AF65-F5344CB8AC3E}">
        <p14:creationId xmlns:p14="http://schemas.microsoft.com/office/powerpoint/2010/main" val="2406023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8.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kern="100" dirty="0">
                <a:effectLst/>
                <a:latin typeface="Calibri" panose="020F0502020204030204" pitchFamily="34" charset="0"/>
                <a:ea typeface="Times New Roman" panose="02020603050405020304" pitchFamily="18" charset="0"/>
                <a:cs typeface="Times New Roman" panose="02020603050405020304" pitchFamily="18" charset="0"/>
              </a:rPr>
              <a:t>Lean: Value stream mapping, 5S, Kaizen events </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Six Sigma: DMAIC methodology, statistical process control</a:t>
            </a:r>
          </a:p>
          <a:p>
            <a:r>
              <a:rPr lang="en-US" kern="100" dirty="0">
                <a:effectLst/>
                <a:latin typeface="Calibri" panose="020F0502020204030204" pitchFamily="34" charset="0"/>
                <a:ea typeface="Calibri" panose="020F0502020204030204" pitchFamily="34" charset="0"/>
                <a:cs typeface="Times New Roman" panose="02020603050405020304" pitchFamily="18" charset="0"/>
              </a:rPr>
              <a:t>Other tools: Pareto charts, Fishbone diagrams, Run charts</a:t>
            </a:r>
          </a:p>
          <a:p>
            <a:r>
              <a:rPr lang="en-US" sz="2200" dirty="0"/>
              <a:t>Key Points</a:t>
            </a:r>
          </a:p>
          <a:p>
            <a:endParaRPr lang="en-US" sz="2200" dirty="0"/>
          </a:p>
          <a:p>
            <a:r>
              <a:rPr lang="en-US" sz="2200" b="1" kern="1200" dirty="0">
                <a:solidFill>
                  <a:srgbClr val="0070C0"/>
                </a:solidFill>
                <a:effectLst/>
                <a:ea typeface="Calibri" panose="020F0502020204030204" pitchFamily="34" charset="0"/>
              </a:rPr>
              <a:t>Workshop</a:t>
            </a:r>
            <a:endParaRPr lang="en-US" sz="2200" b="1" dirty="0">
              <a:solidFill>
                <a:srgbClr val="0070C0"/>
              </a:solidFill>
              <a:ea typeface="Calibri" panose="020F0502020204030204" pitchFamily="34" charset="0"/>
            </a:endParaRPr>
          </a:p>
          <a:p>
            <a:endParaRPr lang="en-US" sz="2200" dirty="0"/>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88</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32406004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3154-07BA-037B-3C0B-83C618531764}"/>
              </a:ext>
            </a:extLst>
          </p:cNvPr>
          <p:cNvSpPr txBox="1">
            <a:spLocks/>
          </p:cNvSpPr>
          <p:nvPr/>
        </p:nvSpPr>
        <p:spPr>
          <a:xfrm>
            <a:off x="838200" y="136525"/>
            <a:ext cx="9816548"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Lean: Value Stream Mapping, 5S, </a:t>
            </a:r>
          </a:p>
          <a:p>
            <a:r>
              <a:rPr lang="en-US" dirty="0"/>
              <a:t>Kaizen events</a:t>
            </a:r>
            <a:br>
              <a:rPr lang="en-US" dirty="0"/>
            </a:br>
            <a:endParaRPr lang="en-US" dirty="0"/>
          </a:p>
        </p:txBody>
      </p:sp>
      <p:sp>
        <p:nvSpPr>
          <p:cNvPr id="3" name="Content Placeholder 2">
            <a:extLst>
              <a:ext uri="{FF2B5EF4-FFF2-40B4-BE49-F238E27FC236}">
                <a16:creationId xmlns:a16="http://schemas.microsoft.com/office/drawing/2014/main" id="{7465355C-0FB5-6F63-80D8-75C8BF0257C2}"/>
              </a:ext>
            </a:extLst>
          </p:cNvPr>
          <p:cNvSpPr txBox="1">
            <a:spLocks/>
          </p:cNvSpPr>
          <p:nvPr/>
        </p:nvSpPr>
        <p:spPr>
          <a:xfrm>
            <a:off x="838200" y="1597025"/>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Value Stream Mapping (VSM)</a:t>
            </a:r>
          </a:p>
          <a:p>
            <a:pPr marL="285750" indent="-285750">
              <a:spcBef>
                <a:spcPts val="600"/>
              </a:spcBef>
            </a:pPr>
            <a:r>
              <a:rPr lang="en-US"/>
              <a:t>5S</a:t>
            </a:r>
          </a:p>
          <a:p>
            <a:pPr marL="285750" indent="-285750">
              <a:spcBef>
                <a:spcPts val="600"/>
              </a:spcBef>
            </a:pPr>
            <a:r>
              <a:rPr lang="en-US"/>
              <a:t>Kaizen Events</a:t>
            </a:r>
          </a:p>
          <a:p>
            <a:pPr marL="285750" indent="-285750">
              <a:spcBef>
                <a:spcPts val="600"/>
              </a:spcBef>
            </a:pPr>
            <a:r>
              <a:rPr lang="en-US"/>
              <a:t>Benefits</a:t>
            </a:r>
          </a:p>
          <a:p>
            <a:pPr marL="285750" indent="-285750">
              <a:spcBef>
                <a:spcPts val="600"/>
              </a:spcBef>
            </a:pPr>
            <a:r>
              <a:rPr lang="en-US"/>
              <a:t>Continuous Improvement</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414F0479-D985-4072-698E-5EED27ADF069}"/>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89</a:t>
            </a:fld>
            <a:endParaRPr lang="en-US" dirty="0"/>
          </a:p>
        </p:txBody>
      </p:sp>
    </p:spTree>
    <p:extLst>
      <p:ext uri="{BB962C8B-B14F-4D97-AF65-F5344CB8AC3E}">
        <p14:creationId xmlns:p14="http://schemas.microsoft.com/office/powerpoint/2010/main" val="346325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A69CD-0D2D-CA41-9517-FA6B4456A4DD}"/>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Outline of the Course</a:t>
            </a:r>
          </a:p>
        </p:txBody>
      </p:sp>
      <p:sp>
        <p:nvSpPr>
          <p:cNvPr id="4" name="Slide Number Placeholder 8">
            <a:extLst>
              <a:ext uri="{FF2B5EF4-FFF2-40B4-BE49-F238E27FC236}">
                <a16:creationId xmlns:a16="http://schemas.microsoft.com/office/drawing/2014/main" id="{F644EB05-9F93-E3CE-1D5F-963CDA58B50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77C6C336-F393-B319-9BE9-08EDB7EC8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
        <p:nvSpPr>
          <p:cNvPr id="6" name="Rectangle 1">
            <a:extLst>
              <a:ext uri="{FF2B5EF4-FFF2-40B4-BE49-F238E27FC236}">
                <a16:creationId xmlns:a16="http://schemas.microsoft.com/office/drawing/2014/main" id="{0A7361BE-3FA0-C205-8235-076D5F5E9C07}"/>
              </a:ext>
            </a:extLst>
          </p:cNvPr>
          <p:cNvSpPr>
            <a:spLocks noChangeArrowheads="1"/>
          </p:cNvSpPr>
          <p:nvPr/>
        </p:nvSpPr>
        <p:spPr bwMode="auto">
          <a:xfrm>
            <a:off x="2001836" y="674402"/>
            <a:ext cx="8608447"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37250" algn="r"/>
              </a:tabLst>
              <a:defRPr>
                <a:solidFill>
                  <a:schemeClr val="tx1"/>
                </a:solidFill>
                <a:latin typeface="Arial" panose="020B0604020202020204" pitchFamily="34" charset="0"/>
              </a:defRPr>
            </a:lvl1pPr>
            <a:lvl2pPr eaLnBrk="0" fontAlgn="base" hangingPunct="0">
              <a:spcBef>
                <a:spcPct val="0"/>
              </a:spcBef>
              <a:spcAft>
                <a:spcPct val="0"/>
              </a:spcAft>
              <a:tabLst>
                <a:tab pos="5937250" algn="r"/>
              </a:tabLst>
              <a:defRPr>
                <a:solidFill>
                  <a:schemeClr val="tx1"/>
                </a:solidFill>
                <a:latin typeface="Arial" panose="020B0604020202020204" pitchFamily="34" charset="0"/>
              </a:defRPr>
            </a:lvl2pPr>
            <a:lvl3pPr eaLnBrk="0" fontAlgn="base" hangingPunct="0">
              <a:spcBef>
                <a:spcPct val="0"/>
              </a:spcBef>
              <a:spcAft>
                <a:spcPct val="0"/>
              </a:spcAft>
              <a:tabLst>
                <a:tab pos="5937250" algn="r"/>
              </a:tabLst>
              <a:defRPr>
                <a:solidFill>
                  <a:schemeClr val="tx1"/>
                </a:solidFill>
                <a:latin typeface="Arial" panose="020B0604020202020204" pitchFamily="34" charset="0"/>
              </a:defRPr>
            </a:lvl3pPr>
            <a:lvl4pPr eaLnBrk="0" fontAlgn="base" hangingPunct="0">
              <a:spcBef>
                <a:spcPct val="0"/>
              </a:spcBef>
              <a:spcAft>
                <a:spcPct val="0"/>
              </a:spcAft>
              <a:tabLst>
                <a:tab pos="5937250" algn="r"/>
              </a:tabLst>
              <a:defRPr>
                <a:solidFill>
                  <a:schemeClr val="tx1"/>
                </a:solidFill>
                <a:latin typeface="Arial" panose="020B0604020202020204" pitchFamily="34" charset="0"/>
              </a:defRPr>
            </a:lvl4pPr>
            <a:lvl5pPr eaLnBrk="0" fontAlgn="base" hangingPunct="0">
              <a:spcBef>
                <a:spcPct val="0"/>
              </a:spcBef>
              <a:spcAft>
                <a:spcPct val="0"/>
              </a:spcAft>
              <a:tabLst>
                <a:tab pos="5937250" algn="r"/>
              </a:tabLst>
              <a:defRPr>
                <a:solidFill>
                  <a:schemeClr val="tx1"/>
                </a:solidFill>
                <a:latin typeface="Arial" panose="020B0604020202020204" pitchFamily="34" charset="0"/>
              </a:defRPr>
            </a:lvl5pPr>
            <a:lvl6pPr eaLnBrk="0" fontAlgn="base" hangingPunct="0">
              <a:spcBef>
                <a:spcPct val="0"/>
              </a:spcBef>
              <a:spcAft>
                <a:spcPct val="0"/>
              </a:spcAft>
              <a:tabLst>
                <a:tab pos="5937250" algn="r"/>
              </a:tabLst>
              <a:defRPr>
                <a:solidFill>
                  <a:schemeClr val="tx1"/>
                </a:solidFill>
                <a:latin typeface="Arial" panose="020B0604020202020204" pitchFamily="34" charset="0"/>
              </a:defRPr>
            </a:lvl6pPr>
            <a:lvl7pPr eaLnBrk="0" fontAlgn="base" hangingPunct="0">
              <a:spcBef>
                <a:spcPct val="0"/>
              </a:spcBef>
              <a:spcAft>
                <a:spcPct val="0"/>
              </a:spcAft>
              <a:tabLst>
                <a:tab pos="5937250" algn="r"/>
              </a:tabLst>
              <a:defRPr>
                <a:solidFill>
                  <a:schemeClr val="tx1"/>
                </a:solidFill>
                <a:latin typeface="Arial" panose="020B0604020202020204" pitchFamily="34" charset="0"/>
              </a:defRPr>
            </a:lvl7pPr>
            <a:lvl8pPr eaLnBrk="0" fontAlgn="base" hangingPunct="0">
              <a:spcBef>
                <a:spcPct val="0"/>
              </a:spcBef>
              <a:spcAft>
                <a:spcPct val="0"/>
              </a:spcAft>
              <a:tabLst>
                <a:tab pos="5937250" algn="r"/>
              </a:tabLst>
              <a:defRPr>
                <a:solidFill>
                  <a:schemeClr val="tx1"/>
                </a:solidFill>
                <a:latin typeface="Arial" panose="020B0604020202020204" pitchFamily="34" charset="0"/>
              </a:defRPr>
            </a:lvl8pPr>
            <a:lvl9pPr eaLnBrk="0" fontAlgn="base" hangingPunct="0">
              <a:spcBef>
                <a:spcPct val="0"/>
              </a:spcBef>
              <a:spcAft>
                <a:spcPct val="0"/>
              </a:spcAft>
              <a:tabLst>
                <a:tab pos="593725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937250" algn="r"/>
              </a:tabLst>
            </a:pPr>
            <a:r>
              <a:rPr kumimoji="0" lang="en-US" altLang="en-US" sz="1600" b="1" i="0" strike="noStrike" cap="none" normalizeH="0" baseline="0" dirty="0">
                <a:ln>
                  <a:noFill/>
                </a:ln>
                <a:effectLst/>
                <a:ea typeface="Calibri" panose="020F0502020204030204" pitchFamily="34" charset="0"/>
                <a:cs typeface="Arial" panose="020B0604020202020204" pitchFamily="34" charset="0"/>
              </a:rPr>
              <a:t>Section 1: Understanding and Analyzing Processes</a:t>
            </a:r>
            <a:endParaRPr kumimoji="0" lang="en-US" altLang="en-US" sz="1050" b="1" i="0" strike="noStrike" cap="none" normalizeH="0" baseline="0" dirty="0">
              <a:ln>
                <a:noFill/>
              </a:ln>
              <a:effectLst/>
              <a:cs typeface="Arial" panose="020B0604020202020204" pitchFamily="34" charset="0"/>
            </a:endParaRPr>
          </a:p>
          <a:p>
            <a:pPr lvl="1"/>
            <a:r>
              <a:rPr kumimoji="0" lang="en-US" altLang="en-US" sz="1600" b="0" i="0" strike="noStrike" cap="none" normalizeH="0" baseline="0" dirty="0">
                <a:ln>
                  <a:noFill/>
                </a:ln>
                <a:effectLst/>
                <a:ea typeface="Calibri" panose="020F0502020204030204" pitchFamily="34" charset="0"/>
                <a:cs typeface="Arial" panose="020B0604020202020204" pitchFamily="34" charset="0"/>
              </a:rPr>
              <a:t>Chapter 1: Introduction to Process Configuration Management (ProCM)</a:t>
            </a:r>
          </a:p>
          <a:p>
            <a:pPr lvl="1"/>
            <a:r>
              <a:rPr kumimoji="0" lang="en-US" altLang="en-US" sz="1600" b="0" i="0" strike="noStrike" cap="none" normalizeH="0" baseline="0" dirty="0">
                <a:ln>
                  <a:noFill/>
                </a:ln>
                <a:effectLst/>
                <a:ea typeface="Calibri" panose="020F0502020204030204" pitchFamily="34" charset="0"/>
                <a:cs typeface="Arial" panose="020B0604020202020204" pitchFamily="34" charset="0"/>
              </a:rPr>
              <a:t>Chapter 2: Processes, and their Management’s Role in “Best Practice” Success</a:t>
            </a:r>
          </a:p>
          <a:p>
            <a:pPr lvl="1"/>
            <a:r>
              <a:rPr kumimoji="0" lang="en-US" altLang="en-US" sz="1600" b="0" i="0" strike="noStrike" cap="none" normalizeH="0" baseline="0" dirty="0">
                <a:ln>
                  <a:noFill/>
                </a:ln>
                <a:effectLst/>
                <a:ea typeface="Calibri" panose="020F0502020204030204" pitchFamily="34" charset="0"/>
                <a:cs typeface="Arial" panose="020B0604020202020204" pitchFamily="34" charset="0"/>
              </a:rPr>
              <a:t>Chapter 3: Components of a Process/Service</a:t>
            </a:r>
          </a:p>
          <a:p>
            <a:pPr lvl="1"/>
            <a:r>
              <a:rPr kumimoji="0" lang="en-US" altLang="en-US" sz="1600" b="0" i="0" strike="noStrike" cap="none" normalizeH="0" baseline="0" dirty="0">
                <a:ln>
                  <a:noFill/>
                </a:ln>
                <a:effectLst/>
                <a:ea typeface="Calibri" panose="020F0502020204030204" pitchFamily="34" charset="0"/>
                <a:cs typeface="Arial" panose="020B0604020202020204" pitchFamily="34" charset="0"/>
              </a:rPr>
              <a:t>Chapter 4. Configuration Management Recap </a:t>
            </a:r>
          </a:p>
          <a:p>
            <a:pPr lvl="1"/>
            <a:r>
              <a:rPr kumimoji="0" lang="en-US" altLang="en-US" sz="1600" b="0" i="0" strike="noStrike" cap="none" normalizeH="0" baseline="0" dirty="0">
                <a:ln>
                  <a:noFill/>
                </a:ln>
                <a:effectLst/>
                <a:ea typeface="Calibri" panose="020F0502020204030204" pitchFamily="34" charset="0"/>
                <a:cs typeface="Arial" panose="020B0604020202020204" pitchFamily="34" charset="0"/>
              </a:rPr>
              <a:t>Chapter 5: Introduction to Business Process Reengineering (BPR)</a:t>
            </a:r>
          </a:p>
          <a:p>
            <a:pPr lvl="1">
              <a:defRPr/>
            </a:pPr>
            <a:r>
              <a:rPr lang="en-US" altLang="en-US" sz="1600" b="1" dirty="0">
                <a:solidFill>
                  <a:srgbClr val="0070C0"/>
                </a:solidFill>
                <a:ea typeface="Calibri" panose="020F0502020204030204" pitchFamily="34" charset="0"/>
                <a:cs typeface="Arial" panose="020B0604020202020204" pitchFamily="34" charset="0"/>
              </a:rPr>
              <a:t>Workshop</a:t>
            </a:r>
            <a:endParaRPr lang="en-US" altLang="en-US" sz="1600" b="1" dirty="0">
              <a:solidFill>
                <a:srgbClr val="0070C0"/>
              </a:solidFill>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6: Identifying and Mapping Business Processes</a:t>
            </a: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7: Understanding the Fundamentals of Continuous Process Improvement (CPI)</a:t>
            </a:r>
            <a:endParaRPr kumimoji="0" lang="en-US" altLang="en-US" sz="2800" b="0" i="0" strike="noStrike" kern="1200" cap="none" spc="0" normalizeH="0" baseline="0" noProof="0" dirty="0">
              <a:ln>
                <a:noFill/>
              </a:ln>
              <a:effectLst/>
              <a:uLnTx/>
              <a:uFillTx/>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8: Practical Tools and Techniques</a:t>
            </a:r>
            <a:endParaRPr kumimoji="0" lang="en-US" altLang="en-US" sz="2800" b="0" i="0" strike="noStrike" kern="1200" cap="none" spc="0" normalizeH="0" baseline="0" noProof="0" dirty="0">
              <a:ln>
                <a:noFill/>
              </a:ln>
              <a:effectLst/>
              <a:uLnTx/>
              <a:uFillTx/>
              <a:cs typeface="Arial" panose="020B0604020202020204" pitchFamily="34" charset="0"/>
            </a:endParaRPr>
          </a:p>
          <a:p>
            <a:pPr lvl="1">
              <a:defRPr/>
            </a:pPr>
            <a:r>
              <a:rPr lang="en-US" altLang="en-US" sz="1600" b="1" dirty="0">
                <a:solidFill>
                  <a:srgbClr val="0070C0"/>
                </a:solidFill>
                <a:ea typeface="Calibri" panose="020F0502020204030204" pitchFamily="34" charset="0"/>
                <a:cs typeface="Arial" panose="020B0604020202020204" pitchFamily="34" charset="0"/>
              </a:rPr>
              <a:t>Workshop</a:t>
            </a:r>
            <a:endParaRPr lang="en-US" altLang="en-US" sz="2800" dirty="0">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9: Analyzing Process Performance</a:t>
            </a:r>
            <a:endParaRPr kumimoji="0" lang="en-US" altLang="en-US" sz="2800" b="0" i="0" strike="noStrike" kern="1200" cap="none" spc="0" normalizeH="0" baseline="0" noProof="0" dirty="0">
              <a:ln>
                <a:noFill/>
              </a:ln>
              <a:effectLst/>
              <a:uLnTx/>
              <a:uFillTx/>
              <a:cs typeface="Arial" panose="020B0604020202020204" pitchFamily="34" charset="0"/>
            </a:endParaRPr>
          </a:p>
          <a:p>
            <a:pPr>
              <a:defRPr/>
            </a:pPr>
            <a:r>
              <a:rPr lang="en-US" altLang="en-US" sz="1600" b="1" dirty="0">
                <a:ea typeface="Calibri" panose="020F0502020204030204" pitchFamily="34" charset="0"/>
                <a:cs typeface="Arial" panose="020B0604020202020204" pitchFamily="34" charset="0"/>
              </a:rPr>
              <a:t>Section 2: Redesigning and Implementing Processes</a:t>
            </a:r>
            <a:endParaRPr lang="en-US" altLang="en-US" sz="1050" b="1" dirty="0">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10: Preparing for Change</a:t>
            </a: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11: Redesigning Processes for Improvement</a:t>
            </a:r>
          </a:p>
          <a:p>
            <a:pPr lvl="1">
              <a:defRPr/>
            </a:pPr>
            <a:r>
              <a:rPr lang="en-US" altLang="en-US" sz="1600" b="1" dirty="0">
                <a:solidFill>
                  <a:srgbClr val="0070C0"/>
                </a:solidFill>
                <a:ea typeface="Calibri" panose="020F0502020204030204" pitchFamily="34" charset="0"/>
                <a:cs typeface="Arial" panose="020B0604020202020204" pitchFamily="34" charset="0"/>
              </a:rPr>
              <a:t>Workshop</a:t>
            </a: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12: Implementing the Redesigned Process</a:t>
            </a:r>
            <a:endParaRPr kumimoji="0" lang="en-US" altLang="en-US" sz="2800" b="0" i="0" strike="noStrike" kern="1200" cap="none" spc="0" normalizeH="0" baseline="0" noProof="0" dirty="0">
              <a:ln>
                <a:noFill/>
              </a:ln>
              <a:effectLst/>
              <a:uLnTx/>
              <a:uFillTx/>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13: Monitoring and Continuous Improvement</a:t>
            </a:r>
            <a:endParaRPr kumimoji="0" lang="en-US" altLang="en-US" sz="2800" b="0" i="0" strike="noStrike" kern="1200" cap="none" spc="0" normalizeH="0" baseline="0" noProof="0" dirty="0">
              <a:ln>
                <a:noFill/>
              </a:ln>
              <a:effectLst/>
              <a:uLnTx/>
              <a:uFillTx/>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14: Real-World Applications and Case Studies</a:t>
            </a:r>
          </a:p>
          <a:p>
            <a:pPr lvl="1">
              <a:defRPr/>
            </a:pPr>
            <a:r>
              <a:rPr lang="en-US" altLang="en-US" sz="1600" b="1" dirty="0">
                <a:solidFill>
                  <a:srgbClr val="0070C0"/>
                </a:solidFill>
                <a:ea typeface="Calibri" panose="020F0502020204030204" pitchFamily="34" charset="0"/>
                <a:cs typeface="Arial" panose="020B0604020202020204" pitchFamily="34" charset="0"/>
              </a:rPr>
              <a:t>Workshop</a:t>
            </a:r>
            <a:endParaRPr kumimoji="0" lang="en-US" altLang="en-US" sz="1600" b="0" i="0" strike="noStrike" kern="1200" cap="none" spc="0" normalizeH="0" baseline="0" noProof="0" dirty="0">
              <a:ln>
                <a:noFill/>
              </a:ln>
              <a:effectLst/>
              <a:uLnTx/>
              <a:uFillTx/>
              <a:cs typeface="Arial" panose="020B0604020202020204" pitchFamily="34" charset="0"/>
            </a:endParaRPr>
          </a:p>
          <a:p>
            <a:pPr lvl="1">
              <a:defRPr/>
            </a:pPr>
            <a:r>
              <a:rPr kumimoji="0" lang="en-US" altLang="en-US" sz="1600" b="0" i="0" strike="noStrike" kern="1200" cap="none" spc="0" normalizeH="0" baseline="0" noProof="0" dirty="0">
                <a:ln>
                  <a:noFill/>
                </a:ln>
                <a:effectLst/>
                <a:uLnTx/>
                <a:uFillTx/>
                <a:ea typeface="Calibri" panose="020F0502020204030204" pitchFamily="34" charset="0"/>
                <a:cs typeface="Arial" panose="020B0604020202020204" pitchFamily="34" charset="0"/>
              </a:rPr>
              <a:t>Chapter 15: Training Recap</a:t>
            </a:r>
          </a:p>
          <a:p>
            <a:pPr marL="0" marR="0" lvl="0" indent="0" algn="l" defTabSz="914400" rtl="0" eaLnBrk="0" fontAlgn="base" latinLnBrk="0" hangingPunct="0">
              <a:lnSpc>
                <a:spcPct val="100000"/>
              </a:lnSpc>
              <a:spcBef>
                <a:spcPct val="0"/>
              </a:spcBef>
              <a:spcAft>
                <a:spcPct val="0"/>
              </a:spcAft>
              <a:buClrTx/>
              <a:buSzTx/>
              <a:buFontTx/>
              <a:buNone/>
              <a:tabLst>
                <a:tab pos="5937250" algn="r"/>
              </a:tabLst>
              <a:defRPr/>
            </a:pPr>
            <a:r>
              <a:rPr lang="en-US" altLang="en-US" sz="1600" b="1" dirty="0">
                <a:ea typeface="Calibri" panose="020F0502020204030204" pitchFamily="34" charset="0"/>
                <a:cs typeface="Arial" panose="020B0604020202020204" pitchFamily="34" charset="0"/>
              </a:rPr>
              <a:t>Test</a:t>
            </a:r>
            <a:endParaRPr kumimoji="0" lang="en-US" altLang="en-US" sz="2800" b="1" i="0" strike="noStrike" kern="1200" cap="none" spc="0" normalizeH="0" baseline="0" noProof="0" dirty="0">
              <a:ln>
                <a:noFill/>
              </a:ln>
              <a:effectLst/>
              <a:uLnTx/>
              <a:uFillTx/>
              <a:cs typeface="Arial" panose="020B0604020202020204" pitchFamily="34" charset="0"/>
            </a:endParaRPr>
          </a:p>
        </p:txBody>
      </p:sp>
    </p:spTree>
    <p:extLst>
      <p:ext uri="{BB962C8B-B14F-4D97-AF65-F5344CB8AC3E}">
        <p14:creationId xmlns:p14="http://schemas.microsoft.com/office/powerpoint/2010/main" val="40297662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4682-8EEC-4381-8DEA-E3AEAEEEB187}"/>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Six Sigma: DMAIC Methodology, Statistical Process Control</a:t>
            </a:r>
            <a:br>
              <a:rPr lang="en-US" dirty="0"/>
            </a:br>
            <a:endParaRPr lang="en-US" dirty="0"/>
          </a:p>
        </p:txBody>
      </p:sp>
      <p:sp>
        <p:nvSpPr>
          <p:cNvPr id="3" name="Content Placeholder 2">
            <a:extLst>
              <a:ext uri="{FF2B5EF4-FFF2-40B4-BE49-F238E27FC236}">
                <a16:creationId xmlns:a16="http://schemas.microsoft.com/office/drawing/2014/main" id="{8A332B82-CF1A-E4E8-DDF7-A4BEF038DD60}"/>
              </a:ext>
            </a:extLst>
          </p:cNvPr>
          <p:cNvSpPr txBox="1">
            <a:spLocks/>
          </p:cNvSpPr>
          <p:nvPr/>
        </p:nvSpPr>
        <p:spPr>
          <a:xfrm>
            <a:off x="838200" y="1597025"/>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DMAIC Methodology</a:t>
            </a:r>
          </a:p>
          <a:p>
            <a:pPr marL="285750" indent="-285750">
              <a:spcBef>
                <a:spcPts val="600"/>
              </a:spcBef>
            </a:pPr>
            <a:r>
              <a:rPr lang="en-US"/>
              <a:t>Statistical Process Control</a:t>
            </a:r>
          </a:p>
          <a:p>
            <a:pPr marL="285750" indent="-285750">
              <a:spcBef>
                <a:spcPts val="600"/>
              </a:spcBef>
            </a:pPr>
            <a:r>
              <a:rPr lang="en-US"/>
              <a:t>Benefits</a:t>
            </a:r>
            <a:endParaRPr lang="en-US" dirty="0"/>
          </a:p>
        </p:txBody>
      </p:sp>
      <p:sp>
        <p:nvSpPr>
          <p:cNvPr id="4" name="Slide Number Placeholder 3">
            <a:extLst>
              <a:ext uri="{FF2B5EF4-FFF2-40B4-BE49-F238E27FC236}">
                <a16:creationId xmlns:a16="http://schemas.microsoft.com/office/drawing/2014/main" id="{59B4517B-44F2-C142-E7ED-4FB4A83F927F}"/>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90</a:t>
            </a:fld>
            <a:endParaRPr lang="en-US" dirty="0"/>
          </a:p>
        </p:txBody>
      </p:sp>
    </p:spTree>
    <p:extLst>
      <p:ext uri="{BB962C8B-B14F-4D97-AF65-F5344CB8AC3E}">
        <p14:creationId xmlns:p14="http://schemas.microsoft.com/office/powerpoint/2010/main" val="1715107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641F-2CBB-A88A-9C0A-88FD124400E6}"/>
              </a:ext>
            </a:extLst>
          </p:cNvPr>
          <p:cNvSpPr txBox="1">
            <a:spLocks/>
          </p:cNvSpPr>
          <p:nvPr/>
        </p:nvSpPr>
        <p:spPr>
          <a:xfrm>
            <a:off x="838200" y="136525"/>
            <a:ext cx="9866243"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Other tools: Pareto charts, Fishbone Diagrams, Run Charts</a:t>
            </a:r>
            <a:br>
              <a:rPr lang="en-US" dirty="0"/>
            </a:br>
            <a:endParaRPr lang="en-US" dirty="0"/>
          </a:p>
        </p:txBody>
      </p:sp>
      <p:sp>
        <p:nvSpPr>
          <p:cNvPr id="3" name="Content Placeholder 2">
            <a:extLst>
              <a:ext uri="{FF2B5EF4-FFF2-40B4-BE49-F238E27FC236}">
                <a16:creationId xmlns:a16="http://schemas.microsoft.com/office/drawing/2014/main" id="{39A2B62D-D24B-5DD0-5146-E9C9A384BBF5}"/>
              </a:ext>
            </a:extLst>
          </p:cNvPr>
          <p:cNvSpPr txBox="1">
            <a:spLocks/>
          </p:cNvSpPr>
          <p:nvPr/>
        </p:nvSpPr>
        <p:spPr>
          <a:xfrm>
            <a:off x="838200" y="1597025"/>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Pareto Charts </a:t>
            </a:r>
          </a:p>
          <a:p>
            <a:pPr marL="285750" indent="-285750">
              <a:spcBef>
                <a:spcPts val="600"/>
              </a:spcBef>
            </a:pPr>
            <a:r>
              <a:rPr lang="en-US"/>
              <a:t>Fishbone Diagrams </a:t>
            </a:r>
          </a:p>
          <a:p>
            <a:pPr marL="285750" indent="-285750">
              <a:spcBef>
                <a:spcPts val="600"/>
              </a:spcBef>
            </a:pPr>
            <a:r>
              <a:rPr lang="en-US"/>
              <a:t>Run Charts </a:t>
            </a:r>
            <a:endParaRPr lang="en-US" dirty="0"/>
          </a:p>
        </p:txBody>
      </p:sp>
      <p:sp>
        <p:nvSpPr>
          <p:cNvPr id="4" name="Slide Number Placeholder 3">
            <a:extLst>
              <a:ext uri="{FF2B5EF4-FFF2-40B4-BE49-F238E27FC236}">
                <a16:creationId xmlns:a16="http://schemas.microsoft.com/office/drawing/2014/main" id="{15260A00-50AD-F220-BA9C-9A226511339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91</a:t>
            </a:fld>
            <a:endParaRPr lang="en-US" dirty="0"/>
          </a:p>
        </p:txBody>
      </p:sp>
    </p:spTree>
    <p:extLst>
      <p:ext uri="{BB962C8B-B14F-4D97-AF65-F5344CB8AC3E}">
        <p14:creationId xmlns:p14="http://schemas.microsoft.com/office/powerpoint/2010/main" val="3158411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CB99-7173-F49D-BAD9-3AC14C7DD61D}"/>
              </a:ext>
            </a:extLst>
          </p:cNvPr>
          <p:cNvSpPr txBox="1">
            <a:spLocks/>
          </p:cNvSpPr>
          <p:nvPr/>
        </p:nvSpPr>
        <p:spPr>
          <a:xfrm>
            <a:off x="838200" y="141517"/>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Key Points</a:t>
            </a:r>
            <a:br>
              <a:rPr lang="en-US" dirty="0"/>
            </a:br>
            <a:br>
              <a:rPr lang="en-US" dirty="0"/>
            </a:br>
            <a:endParaRPr lang="en-US" dirty="0"/>
          </a:p>
        </p:txBody>
      </p:sp>
      <p:sp>
        <p:nvSpPr>
          <p:cNvPr id="3" name="Slide Number Placeholder 3">
            <a:extLst>
              <a:ext uri="{FF2B5EF4-FFF2-40B4-BE49-F238E27FC236}">
                <a16:creationId xmlns:a16="http://schemas.microsoft.com/office/drawing/2014/main" id="{509B35C4-1D66-C89F-9861-36D7C55D866C}"/>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92</a:t>
            </a:fld>
            <a:endParaRPr lang="en-US" dirty="0"/>
          </a:p>
        </p:txBody>
      </p:sp>
    </p:spTree>
    <p:extLst>
      <p:ext uri="{BB962C8B-B14F-4D97-AF65-F5344CB8AC3E}">
        <p14:creationId xmlns:p14="http://schemas.microsoft.com/office/powerpoint/2010/main" val="2513285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CF5D-DCA3-C04B-D43D-B15FAE14AF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ECF429-838C-ABE7-51EE-F438D3C5210E}"/>
              </a:ext>
            </a:extLst>
          </p:cNvPr>
          <p:cNvSpPr txBox="1"/>
          <p:nvPr/>
        </p:nvSpPr>
        <p:spPr>
          <a:xfrm>
            <a:off x="1838740" y="2044005"/>
            <a:ext cx="8637103" cy="2831544"/>
          </a:xfrm>
          <a:prstGeom prst="rect">
            <a:avLst/>
          </a:prstGeom>
          <a:noFill/>
        </p:spPr>
        <p:txBody>
          <a:bodyPr wrap="square" rtlCol="0">
            <a:spAutoFit/>
          </a:bodyPr>
          <a:lstStyle/>
          <a:p>
            <a:pPr algn="ctr"/>
            <a:r>
              <a:rPr lang="en-US" sz="4800" b="1" dirty="0">
                <a:latin typeface="Arial" panose="020B0604020202020204" pitchFamily="34" charset="0"/>
                <a:cs typeface="Arial" panose="020B0604020202020204" pitchFamily="34" charset="0"/>
              </a:rPr>
              <a:t>Workshop</a:t>
            </a:r>
          </a:p>
          <a:p>
            <a:pPr algn="ctr"/>
            <a:endParaRPr lang="en-US"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i="1" dirty="0">
                <a:latin typeface="Blaster Infinite" pitchFamily="2" charset="0"/>
              </a:rPr>
              <a:t>Orpheus</a:t>
            </a:r>
            <a:r>
              <a:rPr lang="en-US" sz="800" i="1" dirty="0">
                <a:latin typeface="Blaster Infinite" pitchFamily="2" charset="0"/>
              </a:rPr>
              <a:t>TM</a:t>
            </a:r>
            <a:endParaRPr lang="en-US" sz="2800" dirty="0"/>
          </a:p>
          <a:p>
            <a:pPr marL="457200" indent="-457200">
              <a:buFont typeface="Arial" panose="020B0604020202020204" pitchFamily="34" charset="0"/>
              <a:buChar char="•"/>
            </a:pPr>
            <a:r>
              <a:rPr lang="en-US" sz="2800" dirty="0"/>
              <a:t>Modeling From a Document</a:t>
            </a:r>
          </a:p>
          <a:p>
            <a:pPr marL="914400" lvl="1" indent="-457200">
              <a:buFont typeface="Courier New" panose="02070309020205020404" pitchFamily="49" charset="0"/>
              <a:buChar char="o"/>
            </a:pPr>
            <a:r>
              <a:rPr lang="en-US" sz="2800" dirty="0"/>
              <a:t>Standards</a:t>
            </a:r>
          </a:p>
          <a:p>
            <a:pPr marL="914400" lvl="1" indent="-457200">
              <a:buFont typeface="Courier New" panose="02070309020205020404" pitchFamily="49" charset="0"/>
              <a:buChar char="o"/>
            </a:pPr>
            <a:r>
              <a:rPr lang="en-US" sz="2800" dirty="0"/>
              <a:t>Procedures/Work Instructions</a:t>
            </a:r>
          </a:p>
        </p:txBody>
      </p:sp>
    </p:spTree>
    <p:extLst>
      <p:ext uri="{BB962C8B-B14F-4D97-AF65-F5344CB8AC3E}">
        <p14:creationId xmlns:p14="http://schemas.microsoft.com/office/powerpoint/2010/main" val="2282148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96938E-D938-418D-D93F-0766F6A41858}"/>
              </a:ext>
            </a:extLst>
          </p:cNvPr>
          <p:cNvSpPr txBox="1">
            <a:spLocks/>
          </p:cNvSpPr>
          <p:nvPr/>
        </p:nvSpPr>
        <p:spPr>
          <a:xfrm>
            <a:off x="201168" y="2103437"/>
            <a:ext cx="11814048" cy="1325563"/>
          </a:xfrm>
          <a:prstGeom prst="rect">
            <a:avLst/>
          </a:prstGeo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400" b="1" dirty="0">
                <a:latin typeface="Arial" panose="020B0604020202020204" pitchFamily="34" charset="0"/>
                <a:cs typeface="Arial" panose="020B0604020202020204" pitchFamily="34" charset="0"/>
              </a:rPr>
              <a:t>Chapter 9</a:t>
            </a:r>
            <a:br>
              <a:rPr lang="en-US" sz="6900" dirty="0">
                <a:latin typeface="Arial" panose="020B0604020202020204" pitchFamily="34" charset="0"/>
                <a:cs typeface="Arial" panose="020B0604020202020204" pitchFamily="34" charset="0"/>
              </a:rPr>
            </a:br>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a:p>
            <a:pPr algn="ctr"/>
            <a:r>
              <a:rPr lang="en-US" sz="16000" dirty="0">
                <a:highlight>
                  <a:srgbClr val="FFFFFF"/>
                </a:highlight>
                <a:latin typeface="Arial" panose="020B0604020202020204" pitchFamily="34" charset="0"/>
                <a:cs typeface="Arial" panose="020B0604020202020204" pitchFamily="34" charset="0"/>
              </a:rPr>
              <a:t>Analyzing Process Performance</a:t>
            </a:r>
            <a:br>
              <a:rPr lang="en-US" sz="16000" dirty="0">
                <a:latin typeface="Arial" panose="020B0604020202020204" pitchFamily="34" charset="0"/>
                <a:cs typeface="Arial" panose="020B0604020202020204" pitchFamily="34" charset="0"/>
              </a:rPr>
            </a:br>
            <a:endParaRPr lang="en-US" sz="16000" dirty="0">
              <a:latin typeface="Arial" panose="020B0604020202020204" pitchFamily="34" charset="0"/>
              <a:cs typeface="Arial" panose="020B0604020202020204" pitchFamily="34" charset="0"/>
            </a:endParaRPr>
          </a:p>
        </p:txBody>
      </p:sp>
      <p:sp>
        <p:nvSpPr>
          <p:cNvPr id="2" name="Slide Number Placeholder 8">
            <a:extLst>
              <a:ext uri="{FF2B5EF4-FFF2-40B4-BE49-F238E27FC236}">
                <a16:creationId xmlns:a16="http://schemas.microsoft.com/office/drawing/2014/main" id="{670AE263-CECC-D910-32B5-42D6C762F12A}"/>
              </a:ext>
            </a:extLst>
          </p:cNvPr>
          <p:cNvSpPr>
            <a:spLocks noGrp="1"/>
          </p:cNvSpPr>
          <p:nvPr>
            <p:ph type="sldNum" sz="quarter" idx="4"/>
          </p:nvPr>
        </p:nvSpPr>
        <p:spPr>
          <a:xfrm>
            <a:off x="9522068" y="6215673"/>
            <a:ext cx="2284535" cy="290635"/>
          </a:xfrm>
        </p:spPr>
        <p:txBody>
          <a:bodyPr/>
          <a:lstStyle/>
          <a:p>
            <a:r>
              <a:rPr lang="en-US" dirty="0"/>
              <a:t> Page No: </a:t>
            </a:r>
            <a:fld id="{740FE858-2C98-4883-BB3A-2D151FE1605C}" type="slidenum">
              <a:rPr lang="en-US" smtClean="0"/>
              <a:pPr/>
              <a:t>94</a:t>
            </a:fld>
            <a:endParaRPr lang="en-US" dirty="0"/>
          </a:p>
        </p:txBody>
      </p:sp>
    </p:spTree>
    <p:extLst>
      <p:ext uri="{BB962C8B-B14F-4D97-AF65-F5344CB8AC3E}">
        <p14:creationId xmlns:p14="http://schemas.microsoft.com/office/powerpoint/2010/main" val="1746868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7890-E1F4-AE24-0E9B-2EA3E748CED2}"/>
              </a:ext>
            </a:extLst>
          </p:cNvPr>
          <p:cNvSpPr txBox="1">
            <a:spLocks/>
          </p:cNvSpPr>
          <p:nvPr/>
        </p:nvSpPr>
        <p:spPr>
          <a:xfrm>
            <a:off x="495755" y="26920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Chapter 9. Outline</a:t>
            </a:r>
          </a:p>
        </p:txBody>
      </p:sp>
      <p:sp>
        <p:nvSpPr>
          <p:cNvPr id="3" name="Content Placeholder 2">
            <a:extLst>
              <a:ext uri="{FF2B5EF4-FFF2-40B4-BE49-F238E27FC236}">
                <a16:creationId xmlns:a16="http://schemas.microsoft.com/office/drawing/2014/main" id="{C6E7D213-940C-5E17-B29D-9AC96B81710D}"/>
              </a:ext>
            </a:extLst>
          </p:cNvPr>
          <p:cNvSpPr txBox="1">
            <a:spLocks/>
          </p:cNvSpPr>
          <p:nvPr/>
        </p:nvSpPr>
        <p:spPr>
          <a:xfrm>
            <a:off x="838200" y="1024128"/>
            <a:ext cx="10334625" cy="4661443"/>
          </a:xfrm>
          <a:prstGeom prst="rect">
            <a:avLst/>
          </a:prstGeom>
        </p:spPr>
        <p:txBody>
          <a:bodyPr>
            <a:noAutofit/>
          </a:bodyPr>
          <a:lstStyle>
            <a:defPPr>
              <a:defRPr lang="en-US"/>
            </a:defPPr>
            <a:lvl1pPr marL="285750" indent="-285750">
              <a:lnSpc>
                <a:spcPct val="100000"/>
              </a:lnSpc>
              <a:spcBef>
                <a:spcPts val="1200"/>
              </a:spcBef>
              <a:buFont typeface="Arial" panose="020B0604020202020204" pitchFamily="34" charset="0"/>
              <a:buChar char="•"/>
              <a:defRPr sz="2400">
                <a:highlight>
                  <a:srgbClr val="FFFFFF"/>
                </a:highlight>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kern="100" dirty="0">
                <a:effectLst/>
                <a:ea typeface="Times New Roman" panose="02020603050405020304" pitchFamily="18" charset="0"/>
              </a:rPr>
              <a:t>Status, Key Performance Indicators (KPIs) and Metrics </a:t>
            </a:r>
          </a:p>
          <a:p>
            <a:r>
              <a:rPr lang="en-US" kern="100" dirty="0">
                <a:effectLst/>
                <a:ea typeface="Times New Roman" panose="02020603050405020304" pitchFamily="18" charset="0"/>
              </a:rPr>
              <a:t>Monitoring Progress and Measuring Results </a:t>
            </a:r>
          </a:p>
          <a:p>
            <a:r>
              <a:rPr lang="en-US" dirty="0"/>
              <a:t>Analyzing Process Inefficiencies and Bottlenecks</a:t>
            </a:r>
          </a:p>
          <a:p>
            <a:r>
              <a:rPr lang="en-US" kern="100" dirty="0">
                <a:effectLst/>
                <a:ea typeface="Times New Roman" panose="02020603050405020304" pitchFamily="18" charset="0"/>
              </a:rPr>
              <a:t>Techniques for Process Analysis (e.g., Root Cause Analysis, Pareto Analysis)</a:t>
            </a:r>
            <a:br>
              <a:rPr lang="en-US" kern="100" dirty="0">
                <a:effectLst/>
                <a:ea typeface="Calibri" panose="020F0502020204030204" pitchFamily="34" charset="0"/>
              </a:rPr>
            </a:b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kern="100" dirty="0">
              <a:ea typeface="Times New Roman" panose="02020603050405020304" pitchFamily="18" charset="0"/>
            </a:endParaRPr>
          </a:p>
          <a:p>
            <a:r>
              <a:rPr lang="en-US" sz="2400" kern="100" dirty="0">
                <a:effectLst/>
                <a:ea typeface="Times New Roman" panose="02020603050405020304" pitchFamily="18" charset="0"/>
              </a:rPr>
              <a:t> </a:t>
            </a:r>
            <a:r>
              <a:rPr lang="en-US" sz="2200" dirty="0"/>
              <a:t>Key Points</a:t>
            </a:r>
          </a:p>
        </p:txBody>
      </p:sp>
      <p:sp>
        <p:nvSpPr>
          <p:cNvPr id="4" name="Slide Number Placeholder 8">
            <a:extLst>
              <a:ext uri="{FF2B5EF4-FFF2-40B4-BE49-F238E27FC236}">
                <a16:creationId xmlns:a16="http://schemas.microsoft.com/office/drawing/2014/main" id="{2CE92AF3-E1AB-7C61-6391-F96DFF4D8A78}"/>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95</a:t>
            </a:fld>
            <a:endParaRPr lang="en-US" dirty="0"/>
          </a:p>
        </p:txBody>
      </p:sp>
      <p:pic>
        <p:nvPicPr>
          <p:cNvPr id="5" name="Picture 4" descr="A hand holding a pencil and a yellow post-it note&#10;&#10;Description automatically generated">
            <a:extLst>
              <a:ext uri="{FF2B5EF4-FFF2-40B4-BE49-F238E27FC236}">
                <a16:creationId xmlns:a16="http://schemas.microsoft.com/office/drawing/2014/main" id="{9802468C-A8C3-4078-50E3-5B3F75CA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043" y="3942496"/>
            <a:ext cx="1743075" cy="1743075"/>
          </a:xfrm>
          <a:prstGeom prst="rect">
            <a:avLst/>
          </a:prstGeom>
        </p:spPr>
      </p:pic>
    </p:spTree>
    <p:extLst>
      <p:ext uri="{BB962C8B-B14F-4D97-AF65-F5344CB8AC3E}">
        <p14:creationId xmlns:p14="http://schemas.microsoft.com/office/powerpoint/2010/main" val="2822035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A078-81E5-038B-19AA-6C741D043A31}"/>
              </a:ext>
            </a:extLst>
          </p:cNvPr>
          <p:cNvSpPr txBox="1">
            <a:spLocks/>
          </p:cNvSpPr>
          <p:nvPr/>
        </p:nvSpPr>
        <p:spPr>
          <a:xfrm>
            <a:off x="838200" y="136525"/>
            <a:ext cx="9746974"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Status, Key Performance Indicators (KPIs) and metrics</a:t>
            </a:r>
            <a:br>
              <a:rPr lang="en-US" dirty="0"/>
            </a:br>
            <a:br>
              <a:rPr lang="en-US" dirty="0"/>
            </a:br>
            <a:endParaRPr lang="en-US" dirty="0"/>
          </a:p>
        </p:txBody>
      </p:sp>
      <p:sp>
        <p:nvSpPr>
          <p:cNvPr id="3" name="Content Placeholder 2">
            <a:extLst>
              <a:ext uri="{FF2B5EF4-FFF2-40B4-BE49-F238E27FC236}">
                <a16:creationId xmlns:a16="http://schemas.microsoft.com/office/drawing/2014/main" id="{7E7CA474-E1AE-EA32-9C27-0CB8A60C5B91}"/>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Status</a:t>
            </a:r>
          </a:p>
          <a:p>
            <a:pPr marL="285750" indent="-285750">
              <a:spcBef>
                <a:spcPts val="600"/>
              </a:spcBef>
            </a:pPr>
            <a:r>
              <a:rPr lang="en-US"/>
              <a:t>Key Performance Indicators</a:t>
            </a:r>
          </a:p>
          <a:p>
            <a:pPr marL="285750" indent="-285750">
              <a:spcBef>
                <a:spcPts val="600"/>
              </a:spcBef>
            </a:pPr>
            <a:r>
              <a:rPr lang="en-US"/>
              <a:t>Metrics</a:t>
            </a:r>
          </a:p>
          <a:p>
            <a:pPr marL="285750" indent="-285750">
              <a:spcBef>
                <a:spcPts val="600"/>
              </a:spcBef>
            </a:pPr>
            <a:r>
              <a:rPr lang="en-US"/>
              <a:t>Alignment with Goals</a:t>
            </a:r>
          </a:p>
          <a:p>
            <a:pPr marL="285750" indent="-285750">
              <a:spcBef>
                <a:spcPts val="600"/>
              </a:spcBef>
            </a:pPr>
            <a:r>
              <a:rPr lang="en-US"/>
              <a:t>Regular Monitoring</a:t>
            </a:r>
            <a:endParaRPr lang="en-US" dirty="0"/>
          </a:p>
        </p:txBody>
      </p:sp>
      <p:sp>
        <p:nvSpPr>
          <p:cNvPr id="4" name="Slide Number Placeholder 3">
            <a:extLst>
              <a:ext uri="{FF2B5EF4-FFF2-40B4-BE49-F238E27FC236}">
                <a16:creationId xmlns:a16="http://schemas.microsoft.com/office/drawing/2014/main" id="{8DC8A146-3583-3B27-5D67-06FDB31A356C}"/>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96</a:t>
            </a:fld>
            <a:endParaRPr lang="en-US" dirty="0"/>
          </a:p>
        </p:txBody>
      </p:sp>
    </p:spTree>
    <p:extLst>
      <p:ext uri="{BB962C8B-B14F-4D97-AF65-F5344CB8AC3E}">
        <p14:creationId xmlns:p14="http://schemas.microsoft.com/office/powerpoint/2010/main" val="22968240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BD93-A621-EA19-EFCD-AE0AFBD3E4BC}"/>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Monitoring progress and measuring results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0516FF65-DA23-6323-B30B-FB7E66820AEC}"/>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Establish clear goals and objectives </a:t>
            </a:r>
          </a:p>
          <a:p>
            <a:pPr marL="285750" indent="-285750">
              <a:spcBef>
                <a:spcPts val="600"/>
              </a:spcBef>
            </a:pPr>
            <a:r>
              <a:rPr lang="en-US"/>
              <a:t>Identify key performance indicators </a:t>
            </a:r>
          </a:p>
          <a:p>
            <a:pPr marL="285750" indent="-285750">
              <a:spcBef>
                <a:spcPts val="600"/>
              </a:spcBef>
            </a:pPr>
            <a:r>
              <a:rPr lang="en-US"/>
              <a:t>Collect and analyze data </a:t>
            </a:r>
          </a:p>
          <a:p>
            <a:pPr marL="285750" indent="-285750">
              <a:spcBef>
                <a:spcPts val="600"/>
              </a:spcBef>
            </a:pPr>
            <a:r>
              <a:rPr lang="en-US"/>
              <a:t>Track progress against targets </a:t>
            </a:r>
          </a:p>
          <a:p>
            <a:pPr marL="285750" indent="-285750">
              <a:spcBef>
                <a:spcPts val="600"/>
              </a:spcBef>
            </a:pPr>
            <a:r>
              <a:rPr lang="en-US"/>
              <a:t>Communicate results</a:t>
            </a:r>
            <a:endParaRPr lang="en-US" dirty="0"/>
          </a:p>
        </p:txBody>
      </p:sp>
      <p:sp>
        <p:nvSpPr>
          <p:cNvPr id="4" name="Slide Number Placeholder 3">
            <a:extLst>
              <a:ext uri="{FF2B5EF4-FFF2-40B4-BE49-F238E27FC236}">
                <a16:creationId xmlns:a16="http://schemas.microsoft.com/office/drawing/2014/main" id="{B72EA545-0037-D48C-C16B-6BF703E9FE3B}"/>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97</a:t>
            </a:fld>
            <a:endParaRPr lang="en-US" dirty="0"/>
          </a:p>
        </p:txBody>
      </p:sp>
    </p:spTree>
    <p:extLst>
      <p:ext uri="{BB962C8B-B14F-4D97-AF65-F5344CB8AC3E}">
        <p14:creationId xmlns:p14="http://schemas.microsoft.com/office/powerpoint/2010/main" val="1827959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31FD-1CCF-2F69-23A0-4718BAC88A6E}"/>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Analyzing process inefficiencies and bottlenecks</a:t>
            </a:r>
          </a:p>
        </p:txBody>
      </p:sp>
      <p:sp>
        <p:nvSpPr>
          <p:cNvPr id="3" name="Content Placeholder 2">
            <a:extLst>
              <a:ext uri="{FF2B5EF4-FFF2-40B4-BE49-F238E27FC236}">
                <a16:creationId xmlns:a16="http://schemas.microsoft.com/office/drawing/2014/main" id="{35D4715B-95FB-9853-A332-F748ACADAF58}"/>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Identify Process Steps </a:t>
            </a:r>
          </a:p>
          <a:p>
            <a:pPr marL="285750" indent="-285750">
              <a:spcBef>
                <a:spcPts val="600"/>
              </a:spcBef>
            </a:pPr>
            <a:r>
              <a:rPr lang="en-US"/>
              <a:t>Map the Process </a:t>
            </a:r>
          </a:p>
          <a:p>
            <a:pPr marL="285750" indent="-285750">
              <a:spcBef>
                <a:spcPts val="600"/>
              </a:spcBef>
            </a:pPr>
            <a:r>
              <a:rPr lang="en-US"/>
              <a:t>Collect Data </a:t>
            </a:r>
          </a:p>
          <a:p>
            <a:pPr marL="285750" indent="-285750">
              <a:spcBef>
                <a:spcPts val="600"/>
              </a:spcBef>
            </a:pPr>
            <a:r>
              <a:rPr lang="en-US"/>
              <a:t>Analyze Data </a:t>
            </a:r>
          </a:p>
          <a:p>
            <a:pPr marL="285750" indent="-285750">
              <a:spcBef>
                <a:spcPts val="600"/>
              </a:spcBef>
            </a:pPr>
            <a:r>
              <a:rPr lang="en-US"/>
              <a:t>Identify Root Causes</a:t>
            </a:r>
          </a:p>
          <a:p>
            <a:pPr marL="285750" indent="-285750">
              <a:spcBef>
                <a:spcPts val="600"/>
              </a:spcBef>
            </a:pPr>
            <a:r>
              <a:rPr lang="en-US"/>
              <a:t>Develop and Implement Solutions</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D4CE0492-1D2D-A34D-5F66-073B05503DAE}"/>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98</a:t>
            </a:fld>
            <a:endParaRPr lang="en-US" dirty="0"/>
          </a:p>
        </p:txBody>
      </p:sp>
    </p:spTree>
    <p:extLst>
      <p:ext uri="{BB962C8B-B14F-4D97-AF65-F5344CB8AC3E}">
        <p14:creationId xmlns:p14="http://schemas.microsoft.com/office/powerpoint/2010/main" val="2807320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64EF-6FD8-F718-E8D6-22350B702BC0}"/>
              </a:ext>
            </a:extLst>
          </p:cNvPr>
          <p:cNvSpPr txBox="1">
            <a:spLocks/>
          </p:cNvSpPr>
          <p:nvPr/>
        </p:nvSpPr>
        <p:spPr>
          <a:xfrm>
            <a:off x="838200" y="136525"/>
            <a:ext cx="10515600" cy="1325563"/>
          </a:xfrm>
          <a:prstGeom prst="rect">
            <a:avLst/>
          </a:prstGeom>
        </p:spPr>
        <p:txBody>
          <a:bodyPr/>
          <a:lstStyle>
            <a:defPPr>
              <a:defRPr lang="en-US"/>
            </a:defPPr>
            <a:lvl1pPr>
              <a:lnSpc>
                <a:spcPct val="90000"/>
              </a:lnSpc>
              <a:spcBef>
                <a:spcPct val="0"/>
              </a:spcBef>
              <a:buNone/>
              <a:defRPr sz="4400" b="1">
                <a:latin typeface="+mj-lt"/>
                <a:ea typeface="+mj-ea"/>
                <a:cs typeface="+mj-cs"/>
              </a:defRPr>
            </a:lvl1pPr>
          </a:lstStyle>
          <a:p>
            <a:r>
              <a:rPr lang="en-US" dirty="0"/>
              <a:t>Techniques for process analysis (e.g., root cause analysis, Pareto analysis)</a:t>
            </a:r>
            <a:br>
              <a:rPr lang="en-US" dirty="0"/>
            </a:br>
            <a:endParaRPr lang="en-US" dirty="0"/>
          </a:p>
        </p:txBody>
      </p:sp>
      <p:sp>
        <p:nvSpPr>
          <p:cNvPr id="3" name="Content Placeholder 2">
            <a:extLst>
              <a:ext uri="{FF2B5EF4-FFF2-40B4-BE49-F238E27FC236}">
                <a16:creationId xmlns:a16="http://schemas.microsoft.com/office/drawing/2014/main" id="{D96BCA62-4C5A-147C-F1D8-90F9541DA07C}"/>
              </a:ext>
            </a:extLst>
          </p:cNvPr>
          <p:cNvSpPr txBox="1">
            <a:spLocks/>
          </p:cNvSpPr>
          <p:nvPr/>
        </p:nvSpPr>
        <p:spPr>
          <a:xfrm>
            <a:off x="838200" y="1992190"/>
            <a:ext cx="10515600" cy="4223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pPr>
            <a:r>
              <a:rPr lang="en-US"/>
              <a:t>Root Cause Analysis (RCA)</a:t>
            </a:r>
          </a:p>
          <a:p>
            <a:pPr marL="285750" indent="-285750">
              <a:spcBef>
                <a:spcPts val="600"/>
              </a:spcBef>
            </a:pPr>
            <a:r>
              <a:rPr lang="en-US"/>
              <a:t>Pareto Analysis</a:t>
            </a:r>
          </a:p>
          <a:p>
            <a:pPr marL="285750" indent="-285750">
              <a:spcBef>
                <a:spcPts val="600"/>
              </a:spcBef>
            </a:pPr>
            <a:r>
              <a:rPr lang="en-US"/>
              <a:t>Process Mapping</a:t>
            </a:r>
          </a:p>
          <a:p>
            <a:pPr marL="285750" indent="-285750">
              <a:spcBef>
                <a:spcPts val="600"/>
              </a:spcBef>
            </a:pPr>
            <a:r>
              <a:rPr lang="en-US"/>
              <a:t>Identify Root Causes</a:t>
            </a:r>
          </a:p>
          <a:p>
            <a:pPr marL="285750" indent="-285750">
              <a:spcBef>
                <a:spcPts val="600"/>
              </a:spcBef>
            </a:pPr>
            <a:r>
              <a:rPr lang="en-US"/>
              <a:t>Failure Mode and Effects Analysis (FMEA)</a:t>
            </a:r>
          </a:p>
          <a:p>
            <a:pPr marL="285750" indent="-285750">
              <a:spcBef>
                <a:spcPts val="600"/>
              </a:spcBef>
            </a:pPr>
            <a:r>
              <a:rPr lang="en-US"/>
              <a:t>Statistical Process Control (SPC)</a:t>
            </a:r>
          </a:p>
          <a:p>
            <a:pPr marL="285750" indent="-285750">
              <a:spcBef>
                <a:spcPts val="600"/>
              </a:spcBef>
            </a:pPr>
            <a:endParaRPr lang="en-US" dirty="0"/>
          </a:p>
        </p:txBody>
      </p:sp>
      <p:sp>
        <p:nvSpPr>
          <p:cNvPr id="4" name="Slide Number Placeholder 3">
            <a:extLst>
              <a:ext uri="{FF2B5EF4-FFF2-40B4-BE49-F238E27FC236}">
                <a16:creationId xmlns:a16="http://schemas.microsoft.com/office/drawing/2014/main" id="{ABF9ADB9-E7FE-0E37-9D3B-E4B10D90F816}"/>
              </a:ext>
            </a:extLst>
          </p:cNvPr>
          <p:cNvSpPr>
            <a:spLocks noGrp="1"/>
          </p:cNvSpPr>
          <p:nvPr>
            <p:ph type="sldNum" sz="quarter" idx="4"/>
          </p:nvPr>
        </p:nvSpPr>
        <p:spPr>
          <a:xfrm>
            <a:off x="9522068" y="6215673"/>
            <a:ext cx="2284535" cy="290635"/>
          </a:xfrm>
        </p:spPr>
        <p:txBody>
          <a:bodyPr/>
          <a:lstStyle/>
          <a:p>
            <a:r>
              <a:rPr lang="en-US"/>
              <a:t> Page No: </a:t>
            </a:r>
            <a:fld id="{740FE858-2C98-4883-BB3A-2D151FE1605C}" type="slidenum">
              <a:rPr lang="en-US" smtClean="0"/>
              <a:pPr/>
              <a:t>99</a:t>
            </a:fld>
            <a:endParaRPr lang="en-US" dirty="0"/>
          </a:p>
        </p:txBody>
      </p:sp>
    </p:spTree>
    <p:extLst>
      <p:ext uri="{BB962C8B-B14F-4D97-AF65-F5344CB8AC3E}">
        <p14:creationId xmlns:p14="http://schemas.microsoft.com/office/powerpoint/2010/main" val="209614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29152</TotalTime>
  <Words>25607</Words>
  <Application>Microsoft Office PowerPoint</Application>
  <PresentationFormat>Widescreen</PresentationFormat>
  <Paragraphs>2146</Paragraphs>
  <Slides>158</Slides>
  <Notes>111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158</vt:i4>
      </vt:variant>
    </vt:vector>
  </HeadingPairs>
  <TitlesOfParts>
    <vt:vector size="171" baseType="lpstr">
      <vt:lpstr>AAAAAD+Helvetica</vt:lpstr>
      <vt:lpstr>-apple-system</vt:lpstr>
      <vt:lpstr>Arial</vt:lpstr>
      <vt:lpstr>Blaster Infinite</vt:lpstr>
      <vt:lpstr>Calibri</vt:lpstr>
      <vt:lpstr>Calibri Light</vt:lpstr>
      <vt:lpstr>Courier New</vt:lpstr>
      <vt:lpstr>Symbol</vt:lpstr>
      <vt:lpstr>Times New Roman</vt:lpstr>
      <vt:lpstr>VFVESC+Helvetica</vt:lpstr>
      <vt:lpstr>XJXPOY+Helvetica-Oblique</vt:lpstr>
      <vt:lpstr>YQQRVI+Helvetica-Bold</vt:lpstr>
      <vt:lpstr>Office Theme</vt:lpstr>
      <vt:lpstr>Course 17: Process CM - Configuration Management Transforming Business Processes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Types</vt:lpstr>
      <vt:lpstr>PowerPoint Presentation</vt:lpstr>
      <vt:lpstr>PowerPoint Presentation</vt:lpstr>
      <vt:lpstr>PowerPoint Presentation</vt:lpstr>
      <vt:lpstr>PowerPoint Presentation</vt:lpstr>
      <vt:lpstr>PowerPoint Presentation</vt:lpstr>
      <vt:lpstr>PowerPoint Presentation</vt:lpstr>
      <vt:lpstr>Message to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CM Components of an Enterprise Processes and/or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Black</dc:creator>
  <cp:lastModifiedBy>A. Larry Gurule</cp:lastModifiedBy>
  <cp:revision>43</cp:revision>
  <dcterms:created xsi:type="dcterms:W3CDTF">2022-02-10T03:16:14Z</dcterms:created>
  <dcterms:modified xsi:type="dcterms:W3CDTF">2025-07-02T16:31:31Z</dcterms:modified>
</cp:coreProperties>
</file>